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Lst>
  <p:sldSz cy="5143500" cx="9144000"/>
  <p:notesSz cx="6858000" cy="9144000"/>
  <p:embeddedFontLst>
    <p:embeddedFont>
      <p:font typeface="Ubuntu"/>
      <p:regular r:id="rId41"/>
      <p:bold r:id="rId42"/>
      <p:italic r:id="rId43"/>
      <p:boldItalic r:id="rId44"/>
    </p:embeddedFont>
    <p:embeddedFont>
      <p:font typeface="Average"/>
      <p:regular r:id="rId45"/>
    </p:embeddedFont>
    <p:embeddedFont>
      <p:font typeface="Oswald"/>
      <p:regular r:id="rId46"/>
      <p:bold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font" Target="fonts/Ubuntu-bold.fntdata"/><Relationship Id="rId41" Type="http://schemas.openxmlformats.org/officeDocument/2006/relationships/font" Target="fonts/Ubuntu-regular.fntdata"/><Relationship Id="rId22" Type="http://schemas.openxmlformats.org/officeDocument/2006/relationships/slide" Target="slides/slide18.xml"/><Relationship Id="rId44" Type="http://schemas.openxmlformats.org/officeDocument/2006/relationships/font" Target="fonts/Ubuntu-boldItalic.fntdata"/><Relationship Id="rId21" Type="http://schemas.openxmlformats.org/officeDocument/2006/relationships/slide" Target="slides/slide17.xml"/><Relationship Id="rId43" Type="http://schemas.openxmlformats.org/officeDocument/2006/relationships/font" Target="fonts/Ubuntu-italic.fntdata"/><Relationship Id="rId24" Type="http://schemas.openxmlformats.org/officeDocument/2006/relationships/slide" Target="slides/slide20.xml"/><Relationship Id="rId46" Type="http://schemas.openxmlformats.org/officeDocument/2006/relationships/font" Target="fonts/Oswald-regular.fntdata"/><Relationship Id="rId23" Type="http://schemas.openxmlformats.org/officeDocument/2006/relationships/slide" Target="slides/slide19.xml"/><Relationship Id="rId45" Type="http://schemas.openxmlformats.org/officeDocument/2006/relationships/font" Target="fonts/Average-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47" Type="http://schemas.openxmlformats.org/officeDocument/2006/relationships/font" Target="fonts/Oswald-bold.fnt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b="1" lang="en-GB">
                <a:latin typeface="Ubuntu"/>
                <a:ea typeface="Ubuntu"/>
                <a:cs typeface="Ubuntu"/>
                <a:sym typeface="Ubuntu"/>
              </a:rPr>
              <a:t>MICHAL - IMPLICATIONS OF THE DATA SET ISSUES</a:t>
            </a:r>
          </a:p>
          <a:p>
            <a:pPr lvl="0" rtl="0">
              <a:spcBef>
                <a:spcPts val="0"/>
              </a:spcBef>
              <a:buNone/>
            </a:pPr>
            <a:r>
              <a:t/>
            </a:r>
            <a:endParaRPr b="1">
              <a:latin typeface="Ubuntu"/>
              <a:ea typeface="Ubuntu"/>
              <a:cs typeface="Ubuntu"/>
              <a:sym typeface="Ubuntu"/>
            </a:endParaRPr>
          </a:p>
          <a:p>
            <a:pPr lvl="0" rtl="0">
              <a:spcBef>
                <a:spcPts val="0"/>
              </a:spcBef>
              <a:buNone/>
            </a:pPr>
            <a:r>
              <a:rPr lang="en-GB">
                <a:latin typeface="Ubuntu"/>
                <a:ea typeface="Ubuntu"/>
                <a:cs typeface="Ubuntu"/>
                <a:sym typeface="Ubuntu"/>
              </a:rPr>
              <a:t>Even after colour correction and modified bounding box algorithm the lighting conditions and variation in the mouth size affected the results. </a:t>
            </a:r>
          </a:p>
          <a:p>
            <a:pPr lvl="0" rtl="0">
              <a:spcBef>
                <a:spcPts val="0"/>
              </a:spcBef>
              <a:buNone/>
            </a:pPr>
            <a:r>
              <a:t/>
            </a:r>
            <a:endParaRPr>
              <a:latin typeface="Ubuntu"/>
              <a:ea typeface="Ubuntu"/>
              <a:cs typeface="Ubuntu"/>
              <a:sym typeface="Ubuntu"/>
            </a:endParaRPr>
          </a:p>
          <a:p>
            <a:pPr lvl="0" rtl="0">
              <a:spcBef>
                <a:spcPts val="0"/>
              </a:spcBef>
              <a:buNone/>
            </a:pPr>
            <a:r>
              <a:rPr lang="en-GB">
                <a:latin typeface="Ubuntu"/>
                <a:ea typeface="Ubuntu"/>
                <a:cs typeface="Ubuntu"/>
                <a:sym typeface="Ubuntu"/>
              </a:rPr>
              <a:t>We had to create a new data set for training and testing which combined videos from both days.</a:t>
            </a:r>
          </a:p>
          <a:p>
            <a:pPr lvl="0" rtl="0">
              <a:spcBef>
                <a:spcPts val="0"/>
              </a:spcBef>
              <a:buNone/>
            </a:pPr>
            <a:r>
              <a:t/>
            </a:r>
            <a:endParaRPr>
              <a:latin typeface="Ubuntu"/>
              <a:ea typeface="Ubuntu"/>
              <a:cs typeface="Ubuntu"/>
              <a:sym typeface="Ubuntu"/>
            </a:endParaRPr>
          </a:p>
          <a:p>
            <a:pPr lvl="0" rtl="0">
              <a:spcBef>
                <a:spcPts val="0"/>
              </a:spcBef>
              <a:buNone/>
            </a:pPr>
            <a:r>
              <a:t/>
            </a:r>
            <a:endParaRPr>
              <a:latin typeface="Ubuntu"/>
              <a:ea typeface="Ubuntu"/>
              <a:cs typeface="Ubuntu"/>
              <a:sym typeface="Ubuntu"/>
            </a:endParaRPr>
          </a:p>
          <a:p>
            <a:pPr lvl="0">
              <a:spcBef>
                <a:spcPts val="0"/>
              </a:spcBef>
              <a:buNone/>
            </a:pPr>
            <a:r>
              <a:t/>
            </a:r>
            <a:endParaRPr>
              <a:latin typeface="Ubuntu"/>
              <a:ea typeface="Ubuntu"/>
              <a:cs typeface="Ubuntu"/>
              <a:sym typeface="Ubuntu"/>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0" name="Shape 14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b="1" lang="en-GB">
                <a:latin typeface="Ubuntu"/>
                <a:ea typeface="Ubuntu"/>
                <a:cs typeface="Ubuntu"/>
                <a:sym typeface="Ubuntu"/>
              </a:rPr>
              <a:t>MICHAL - SLIDE 11 - STEP ONE </a:t>
            </a:r>
          </a:p>
          <a:p>
            <a:pPr lvl="0" rtl="0">
              <a:spcBef>
                <a:spcPts val="0"/>
              </a:spcBef>
              <a:buNone/>
            </a:pPr>
            <a:r>
              <a:t/>
            </a:r>
            <a:endParaRPr b="1">
              <a:latin typeface="Ubuntu"/>
              <a:ea typeface="Ubuntu"/>
              <a:cs typeface="Ubuntu"/>
              <a:sym typeface="Ubuntu"/>
            </a:endParaRPr>
          </a:p>
          <a:p>
            <a:pPr lvl="0">
              <a:spcBef>
                <a:spcPts val="0"/>
              </a:spcBef>
              <a:buNone/>
            </a:pPr>
            <a:r>
              <a:rPr lang="en-GB">
                <a:latin typeface="Ubuntu"/>
                <a:ea typeface="Ubuntu"/>
                <a:cs typeface="Ubuntu"/>
                <a:sym typeface="Ubuntu"/>
              </a:rPr>
              <a:t>Once we found our ideal data set we proceeded to the first step of feature extraction. Obtaining an accurate lip mask.</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AutoNum type="arabicPeriod"/>
            </a:pPr>
            <a:r>
              <a:rPr lang="en-GB"/>
              <a:t>We know what kind of visual features we want - width height, marker distances, dct of lips, now how do we get them?</a:t>
            </a:r>
          </a:p>
          <a:p>
            <a:pPr indent="-228600" lvl="0" marL="457200" rtl="0">
              <a:spcBef>
                <a:spcPts val="0"/>
              </a:spcBef>
              <a:buAutoNum type="arabicPeriod"/>
            </a:pPr>
            <a:r>
              <a:rPr lang="en-GB"/>
              <a:t>Idea is to find the green markers around the lips to form a masking polygon that will crop out irrelevant areas of image.</a:t>
            </a:r>
          </a:p>
          <a:p>
            <a:pPr indent="-228600" lvl="0" marL="457200" rtl="0">
              <a:spcBef>
                <a:spcPts val="0"/>
              </a:spcBef>
              <a:buAutoNum type="arabicPeriod"/>
            </a:pPr>
            <a:r>
              <a:rPr lang="en-GB"/>
              <a:t>Image filtering techniques introduces many artifacts (extra pixels that are not makers).</a:t>
            </a:r>
          </a:p>
          <a:p>
            <a:pPr indent="-228600" lvl="0" marL="457200" rtl="0">
              <a:spcBef>
                <a:spcPts val="0"/>
              </a:spcBef>
              <a:buAutoNum type="arabicPeriod"/>
            </a:pPr>
            <a:r>
              <a:rPr lang="en-GB"/>
              <a:t>Missing marker positions due to aliasing in video, how to estimate position of missing markers.</a:t>
            </a:r>
          </a:p>
          <a:p>
            <a:pPr lvl="0" rtl="0">
              <a:spcBef>
                <a:spcPts val="0"/>
              </a:spcBef>
              <a:buNone/>
            </a:pPr>
            <a:r>
              <a:t/>
            </a:r>
            <a:endParaRPr/>
          </a:p>
          <a:p>
            <a:pPr lvl="0">
              <a:spcBef>
                <a:spcPts val="0"/>
              </a:spcBef>
              <a:buNone/>
            </a:pPr>
            <a:r>
              <a:rPr lang="en-GB"/>
              <a:t>ALGORITHM NEED TO WORK FOR ALL TEST AND TRAINING SETS, different lighting, framing conditions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3" name="Shape 163"/>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AutoNum type="arabicPeriod"/>
            </a:pPr>
            <a:r>
              <a:rPr lang="en-GB"/>
              <a:t>First frame: A hard coded rectangle crop because we know where the mouth is in all our videos.</a:t>
            </a:r>
          </a:p>
          <a:p>
            <a:pPr indent="-228600" lvl="0" marL="457200" rtl="0">
              <a:spcBef>
                <a:spcPts val="0"/>
              </a:spcBef>
              <a:buAutoNum type="arabicPeriod"/>
            </a:pPr>
            <a:r>
              <a:rPr lang="en-GB"/>
              <a:t>Subsequent frames: a fixed sized bounding box is made at the center point to fit as tightly all the markers.</a:t>
            </a:r>
          </a:p>
          <a:p>
            <a:pPr lvl="0" rtl="0">
              <a:spcBef>
                <a:spcPts val="0"/>
              </a:spcBef>
              <a:buNone/>
            </a:pPr>
            <a:r>
              <a:t/>
            </a:r>
            <a:endParaRPr/>
          </a:p>
          <a:p>
            <a:pPr lvl="0" rtl="0">
              <a:spcBef>
                <a:spcPts val="0"/>
              </a:spcBef>
              <a:buNone/>
            </a:pPr>
            <a:r>
              <a:rPr lang="en-GB"/>
              <a:t>Need to crop frame to reduce amount of data to process. Imaging processing is slow. 300x300 = 90000 pixels.</a:t>
            </a:r>
          </a:p>
          <a:p>
            <a:pPr lvl="0" rtl="0">
              <a:spcBef>
                <a:spcPts val="0"/>
              </a:spcBef>
              <a:buNone/>
            </a:pPr>
            <a:r>
              <a:rPr lang="en-GB"/>
              <a:t>Also reduces artifacts in data (erroneous green pixels due to thresholding) that occurs outside of the mouth due to image filtering.</a:t>
            </a:r>
          </a:p>
          <a:p>
            <a:pPr lvl="0" rtl="0">
              <a:spcBef>
                <a:spcPts val="0"/>
              </a:spcBef>
              <a:buNone/>
            </a:pPr>
            <a:r>
              <a:rPr lang="en-GB"/>
              <a:t>Fixed bounding box so that we can run the DCT on the frame, results would not be useful with varying size DCT.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AutoNum type="arabicPeriod"/>
            </a:pPr>
            <a:r>
              <a:rPr lang="en-GB"/>
              <a:t>Pixel is passed if green component value is larger than the value of red and blue, respectively.</a:t>
            </a:r>
          </a:p>
          <a:p>
            <a:pPr indent="-228600" lvl="0" marL="457200" rtl="0">
              <a:spcBef>
                <a:spcPts val="0"/>
              </a:spcBef>
              <a:buAutoNum type="arabicPeriod"/>
            </a:pPr>
            <a:r>
              <a:rPr lang="en-GB"/>
              <a:t>Picks out all green markers, but pixels that are not perceptually green is picked out as well - grey areas on face, white teeth.</a:t>
            </a:r>
          </a:p>
          <a:p>
            <a:pPr lvl="0" rtl="0">
              <a:spcBef>
                <a:spcPts val="0"/>
              </a:spcBef>
              <a:buNone/>
            </a:pPr>
            <a:r>
              <a:t/>
            </a:r>
            <a:endParaRPr/>
          </a:p>
          <a:p>
            <a:pPr indent="-228600" lvl="0" marL="457200" rtl="0">
              <a:spcBef>
                <a:spcPts val="0"/>
              </a:spcBef>
              <a:buAutoNum type="arabicPeriod"/>
            </a:pPr>
            <a:r>
              <a:rPr lang="en-GB"/>
              <a:t>Difference of green channel and grayscale image, we will be left with distinct green regions bitmap. Grayscale computed using rgb2gray.</a:t>
            </a:r>
          </a:p>
          <a:p>
            <a:pPr indent="-228600" lvl="0" marL="457200" rtl="0">
              <a:spcBef>
                <a:spcPts val="0"/>
              </a:spcBef>
              <a:buAutoNum type="arabicPeriod"/>
            </a:pPr>
            <a:r>
              <a:rPr lang="en-GB"/>
              <a:t>Pass pixels larger than a threshold. We know the brightest pixels are likely to be the markers.</a:t>
            </a:r>
          </a:p>
          <a:p>
            <a:pPr indent="-228600" lvl="0" marL="457200" rtl="0">
              <a:spcBef>
                <a:spcPts val="0"/>
              </a:spcBef>
              <a:buAutoNum type="arabicPeriod"/>
            </a:pPr>
            <a:r>
              <a:rPr lang="en-GB"/>
              <a:t>Want to dynamically find this threshold.</a:t>
            </a:r>
          </a:p>
          <a:p>
            <a:pPr indent="-228600" lvl="0" marL="457200" rtl="0">
              <a:spcBef>
                <a:spcPts val="0"/>
              </a:spcBef>
              <a:buAutoNum type="arabicPeriod"/>
            </a:pPr>
            <a:r>
              <a:rPr lang="en-GB"/>
              <a:t>Green markers are not always ‘green’ throughout the frame. Thresholding need to be adjusted dynamically.</a:t>
            </a:r>
          </a:p>
          <a:p>
            <a:pPr lvl="0" rtl="0">
              <a:spcBef>
                <a:spcPts val="0"/>
              </a:spcBef>
              <a:buNone/>
            </a:pPr>
            <a:r>
              <a:t/>
            </a:r>
            <a:endParaRPr/>
          </a:p>
          <a:p>
            <a:pPr lvl="0" rtl="0">
              <a:spcBef>
                <a:spcPts val="0"/>
              </a:spcBef>
              <a:buNone/>
            </a:pPr>
            <a:r>
              <a:rPr lang="en-GB"/>
              <a:t>Image filtering function is applied across all pixels, does not take account of location information.</a:t>
            </a:r>
          </a:p>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8" name="Shape 18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GB"/>
              <a:t>Take logical intersection to remove as manyerroneous pixels as possible.</a:t>
            </a:r>
          </a:p>
          <a:p>
            <a:pPr lvl="0" rtl="0">
              <a:spcBef>
                <a:spcPts val="0"/>
              </a:spcBef>
              <a:buNone/>
            </a:pPr>
            <a:r>
              <a:rPr lang="en-GB"/>
              <a:t>Some will still remain because filtering function is applied uniformly for each pixel, can’t accommodate for all cases.</a:t>
            </a:r>
          </a:p>
          <a:p>
            <a:pPr lvl="0" rtl="0">
              <a:spcBef>
                <a:spcPts val="0"/>
              </a:spcBef>
              <a:buNone/>
            </a:pPr>
            <a:r>
              <a:rPr lang="en-GB"/>
              <a:t>Cannot remove pixels that have small area because we do not want to exclude any lip marker.</a:t>
            </a:r>
          </a:p>
          <a:p>
            <a:pPr lvl="0" rtl="0">
              <a:spcBef>
                <a:spcPts val="0"/>
              </a:spcBef>
              <a:buNone/>
            </a:pPr>
            <a:r>
              <a:rPr lang="en-GB"/>
              <a:t>Fortunate all the artifacts are present in specific regions.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7" name="Shape 197"/>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98450" lvl="0" marL="457200" rtl="0">
              <a:lnSpc>
                <a:spcPct val="115000"/>
              </a:lnSpc>
              <a:spcBef>
                <a:spcPts val="0"/>
              </a:spcBef>
              <a:buSzPct val="100000"/>
              <a:buAutoNum type="arabicPeriod"/>
            </a:pPr>
            <a:r>
              <a:rPr lang="en-GB"/>
              <a:t>For erroneous pixels occurring near center of mouth, we create a mouth mask containing 3 distinct shapes.</a:t>
            </a:r>
          </a:p>
          <a:p>
            <a:pPr indent="-228600" lvl="0" marL="457200" rtl="0">
              <a:lnSpc>
                <a:spcPct val="115000"/>
              </a:lnSpc>
              <a:spcBef>
                <a:spcPts val="0"/>
              </a:spcBef>
              <a:buAutoNum type="arabicPeriod"/>
            </a:pPr>
            <a:r>
              <a:rPr lang="en-GB"/>
              <a:t>Circle fixed at the center of mouth that adjusted its size as the mouth opens and closes, want to cover as much area as possible</a:t>
            </a:r>
          </a:p>
          <a:p>
            <a:pPr indent="-228600" lvl="0" marL="457200" rtl="0">
              <a:lnSpc>
                <a:spcPct val="115000"/>
              </a:lnSpc>
              <a:spcBef>
                <a:spcPts val="0"/>
              </a:spcBef>
              <a:buAutoNum type="arabicPeriod"/>
            </a:pPr>
            <a:r>
              <a:rPr lang="en-GB"/>
              <a:t>This is to remove pixels where the two previous mask can’t detect, because they are also calculated using some image processing function.</a:t>
            </a:r>
          </a:p>
          <a:p>
            <a:pPr indent="-298450" lvl="0" marL="457200" rtl="0">
              <a:lnSpc>
                <a:spcPct val="115000"/>
              </a:lnSpc>
              <a:spcBef>
                <a:spcPts val="0"/>
              </a:spcBef>
              <a:buSzPct val="100000"/>
              <a:buAutoNum type="arabicPeriod"/>
            </a:pPr>
            <a:r>
              <a:rPr lang="en-GB"/>
              <a:t>Teeth filtering, basically determine which pixels are ‘whiter’.</a:t>
            </a:r>
          </a:p>
          <a:p>
            <a:pPr indent="-298450" lvl="1" marL="914400" rtl="0">
              <a:lnSpc>
                <a:spcPct val="115000"/>
              </a:lnSpc>
              <a:spcBef>
                <a:spcPts val="0"/>
              </a:spcBef>
              <a:buSzPct val="100000"/>
              <a:buAutoNum type="alphaLcPeriod"/>
            </a:pPr>
            <a:r>
              <a:rPr lang="en-GB"/>
              <a:t>Pass pixels with r:g:b ratios close to 1.</a:t>
            </a:r>
          </a:p>
          <a:p>
            <a:pPr indent="-298450" lvl="1" marL="914400" rtl="0">
              <a:lnSpc>
                <a:spcPct val="115000"/>
              </a:lnSpc>
              <a:spcBef>
                <a:spcPts val="0"/>
              </a:spcBef>
              <a:buSzPct val="100000"/>
              <a:buAutoNum type="alphaLcPeriod"/>
            </a:pPr>
            <a:r>
              <a:rPr lang="en-GB"/>
              <a:t>And pass pixels that are brighter than average.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7" name="Shape 207"/>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98450" lvl="0" marL="457200" rtl="0">
              <a:lnSpc>
                <a:spcPct val="115000"/>
              </a:lnSpc>
              <a:spcBef>
                <a:spcPts val="0"/>
              </a:spcBef>
              <a:buSzPct val="100000"/>
              <a:buAutoNum type="arabicPeriod"/>
            </a:pPr>
            <a:r>
              <a:rPr lang="en-GB"/>
              <a:t>We want to determine the optimal cutoff value during Type 2 green pixels testing.</a:t>
            </a:r>
          </a:p>
          <a:p>
            <a:pPr indent="-298450" lvl="0" marL="457200" rtl="0">
              <a:lnSpc>
                <a:spcPct val="115000"/>
              </a:lnSpc>
              <a:spcBef>
                <a:spcPts val="0"/>
              </a:spcBef>
              <a:buSzPct val="100000"/>
              <a:buAutoNum type="arabicPeriod"/>
            </a:pPr>
            <a:r>
              <a:rPr lang="en-GB"/>
              <a:t>Repeat the above process, increasing the threshold variable on each iteration, and count the number of regions.</a:t>
            </a:r>
          </a:p>
          <a:p>
            <a:pPr indent="-298450" lvl="0" marL="457200" rtl="0">
              <a:lnSpc>
                <a:spcPct val="115000"/>
              </a:lnSpc>
              <a:spcBef>
                <a:spcPts val="0"/>
              </a:spcBef>
              <a:buSzPct val="100000"/>
              <a:buAutoNum type="arabicPeriod"/>
            </a:pPr>
            <a:r>
              <a:rPr lang="en-GB"/>
              <a:t>Break out of the iteration when there are 12 or less regions determined by regionprops.</a:t>
            </a:r>
          </a:p>
          <a:p>
            <a:pPr indent="-298450" lvl="0" marL="457200" rtl="0">
              <a:lnSpc>
                <a:spcPct val="115000"/>
              </a:lnSpc>
              <a:spcBef>
                <a:spcPts val="0"/>
              </a:spcBef>
              <a:buSzPct val="100000"/>
              <a:buAutoNum type="arabicPeriod"/>
            </a:pPr>
            <a:r>
              <a:rPr lang="en-GB"/>
              <a:t>These will represent the closest estimate of our lip markers.</a:t>
            </a:r>
          </a:p>
          <a:p>
            <a:pPr lvl="0" rtl="0">
              <a:lnSpc>
                <a:spcPct val="115000"/>
              </a:lnSpc>
              <a:spcBef>
                <a:spcPts val="0"/>
              </a:spcBef>
              <a:buNone/>
            </a:pPr>
            <a:r>
              <a:t/>
            </a:r>
            <a:endParaRPr/>
          </a:p>
          <a:p>
            <a:pPr lvl="0" rtl="0">
              <a:lnSpc>
                <a:spcPct val="115000"/>
              </a:lnSpc>
              <a:spcBef>
                <a:spcPts val="0"/>
              </a:spcBef>
              <a:buNone/>
            </a:pPr>
            <a:r>
              <a:rPr lang="en-GB"/>
              <a:t>Regions may occur outside of the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98450" lvl="0" marL="457200" rtl="0">
              <a:lnSpc>
                <a:spcPct val="115000"/>
              </a:lnSpc>
              <a:spcBef>
                <a:spcPts val="0"/>
              </a:spcBef>
              <a:buSzPct val="100000"/>
              <a:buAutoNum type="arabicPeriod"/>
            </a:pPr>
            <a:r>
              <a:rPr lang="en-GB"/>
              <a:t>We remove regions that stray too far away from the central ring of regions.</a:t>
            </a:r>
          </a:p>
          <a:p>
            <a:pPr indent="-298450" lvl="1" marL="914400" rtl="0">
              <a:lnSpc>
                <a:spcPct val="115000"/>
              </a:lnSpc>
              <a:spcBef>
                <a:spcPts val="0"/>
              </a:spcBef>
              <a:buSzPct val="100000"/>
              <a:buAutoNum type="alphaLcPeriod"/>
            </a:pPr>
            <a:r>
              <a:rPr lang="en-GB"/>
              <a:t>Sort regions by their euclidean distance from the center point.</a:t>
            </a:r>
          </a:p>
          <a:p>
            <a:pPr indent="-298450" lvl="1" marL="914400" rtl="0">
              <a:lnSpc>
                <a:spcPct val="115000"/>
              </a:lnSpc>
              <a:spcBef>
                <a:spcPts val="0"/>
              </a:spcBef>
              <a:buSzPct val="100000"/>
              <a:buAutoNum type="alphaLcPeriod"/>
            </a:pPr>
            <a:r>
              <a:rPr lang="en-GB"/>
              <a:t>Find the difference of adjacent values and pick out those regions with values higher than a set threshold</a:t>
            </a:r>
          </a:p>
          <a:p>
            <a:pPr indent="-298450" lvl="1" marL="914400" rtl="0">
              <a:lnSpc>
                <a:spcPct val="115000"/>
              </a:lnSpc>
              <a:spcBef>
                <a:spcPts val="0"/>
              </a:spcBef>
              <a:buSzPct val="100000"/>
              <a:buAutoNum type="alphaLcPeriod"/>
            </a:pPr>
            <a:r>
              <a:rPr lang="en-GB"/>
              <a:t>Remove those regions only if they are the the farthest few regions in the sorted list.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4" name="Shape 224"/>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98450" lvl="0" marL="457200" rtl="0">
              <a:lnSpc>
                <a:spcPct val="115000"/>
              </a:lnSpc>
              <a:spcBef>
                <a:spcPts val="0"/>
              </a:spcBef>
              <a:buSzPct val="100000"/>
              <a:buAutoNum type="arabicPeriod"/>
            </a:pPr>
            <a:r>
              <a:rPr lang="en-GB"/>
              <a:t>We can find which markers points are missing by comparing the list of markers to the one in the previous frame, which have all 12.</a:t>
            </a:r>
          </a:p>
          <a:p>
            <a:pPr indent="-298450" lvl="0" marL="457200" rtl="0">
              <a:lnSpc>
                <a:spcPct val="115000"/>
              </a:lnSpc>
              <a:spcBef>
                <a:spcPts val="0"/>
              </a:spcBef>
              <a:buSzPct val="100000"/>
              <a:buAutoNum type="arabicPeriod"/>
            </a:pPr>
            <a:r>
              <a:rPr lang="en-GB"/>
              <a:t>The current markers are matched to the old markers in last frame and we can see which marker is missing. It is done using k-nearest neighbor search on the directional vector.</a:t>
            </a:r>
          </a:p>
          <a:p>
            <a:pPr indent="-298450" lvl="0" marL="457200" rtl="0">
              <a:lnSpc>
                <a:spcPct val="115000"/>
              </a:lnSpc>
              <a:spcBef>
                <a:spcPts val="0"/>
              </a:spcBef>
              <a:buSzPct val="100000"/>
              <a:buAutoNum type="arabicPeriod"/>
            </a:pPr>
            <a:r>
              <a:rPr lang="en-GB"/>
              <a:t>We now have to estimate the position of the new marker by taking the weighted velocities of the nearest 2 neighbors and adding it to the new marker position from the last frame.</a:t>
            </a:r>
          </a:p>
          <a:p>
            <a:pPr indent="-298450" lvl="0" marL="457200" rtl="0">
              <a:lnSpc>
                <a:spcPct val="115000"/>
              </a:lnSpc>
              <a:spcBef>
                <a:spcPts val="0"/>
              </a:spcBef>
              <a:buSzPct val="100000"/>
              <a:buAutoNum type="arabicPeriod"/>
            </a:pPr>
            <a:r>
              <a:rPr lang="en-GB"/>
              <a:t>The velocity is weighted by how far its x value is from the center, so missing markers at the bottom the lips get more velocity than markers at the sides, like how the actual mouth moves.</a:t>
            </a:r>
          </a:p>
          <a:p>
            <a:pPr indent="-298450" lvl="0" marL="457200" rtl="0">
              <a:lnSpc>
                <a:spcPct val="115000"/>
              </a:lnSpc>
              <a:spcBef>
                <a:spcPts val="0"/>
              </a:spcBef>
              <a:buSzPct val="100000"/>
              <a:buAutoNum type="arabicPeriod"/>
            </a:pPr>
            <a:r>
              <a:rPr lang="en-GB"/>
              <a:t>We then reestimate the center point from these 12 markers.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 name="Shape 61"/>
        <p:cNvGrpSpPr/>
        <p:nvPr/>
      </p:nvGrpSpPr>
      <p:grpSpPr>
        <a:xfrm>
          <a:off x="0" y="0"/>
          <a:ext cx="0" cy="0"/>
          <a:chOff x="0" y="0"/>
          <a:chExt cx="0" cy="0"/>
        </a:xfrm>
      </p:grpSpPr>
      <p:sp>
        <p:nvSpPr>
          <p:cNvPr id="62" name="Shape 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 name="Shape 6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b="1" lang="en-GB">
                <a:latin typeface="Ubuntu"/>
                <a:ea typeface="Ubuntu"/>
                <a:cs typeface="Ubuntu"/>
                <a:sym typeface="Ubuntu"/>
              </a:rPr>
              <a:t>MICHAL - SLIDE 2 - WHY BOTHER WITH VISUALS</a:t>
            </a:r>
          </a:p>
          <a:p>
            <a:pPr lvl="0" rtl="0">
              <a:spcBef>
                <a:spcPts val="0"/>
              </a:spcBef>
              <a:buNone/>
            </a:pPr>
            <a:r>
              <a:t/>
            </a:r>
            <a:endParaRPr b="1">
              <a:latin typeface="Ubuntu"/>
              <a:ea typeface="Ubuntu"/>
              <a:cs typeface="Ubuntu"/>
              <a:sym typeface="Ubuntu"/>
            </a:endParaRPr>
          </a:p>
          <a:p>
            <a:pPr lvl="0" rtl="0">
              <a:spcBef>
                <a:spcPts val="0"/>
              </a:spcBef>
              <a:buNone/>
            </a:pPr>
            <a:r>
              <a:t/>
            </a:r>
            <a:endParaRPr b="1">
              <a:latin typeface="Ubuntu"/>
              <a:ea typeface="Ubuntu"/>
              <a:cs typeface="Ubuntu"/>
              <a:sym typeface="Ubuntu"/>
            </a:endParaRPr>
          </a:p>
          <a:p>
            <a:pPr lvl="0" rtl="0">
              <a:spcBef>
                <a:spcPts val="0"/>
              </a:spcBef>
              <a:buNone/>
            </a:pPr>
            <a:r>
              <a:rPr lang="en-GB">
                <a:latin typeface="Ubuntu"/>
                <a:ea typeface="Ubuntu"/>
                <a:cs typeface="Ubuntu"/>
                <a:sym typeface="Ubuntu"/>
              </a:rPr>
              <a:t>Why bother with visuals?</a:t>
            </a:r>
          </a:p>
          <a:p>
            <a:pPr lvl="0" rtl="0">
              <a:spcBef>
                <a:spcPts val="0"/>
              </a:spcBef>
              <a:buNone/>
            </a:pPr>
            <a:r>
              <a:t/>
            </a:r>
            <a:endParaRPr>
              <a:latin typeface="Ubuntu"/>
              <a:ea typeface="Ubuntu"/>
              <a:cs typeface="Ubuntu"/>
              <a:sym typeface="Ubuntu"/>
            </a:endParaRPr>
          </a:p>
          <a:p>
            <a:pPr lvl="0" rtl="0">
              <a:spcBef>
                <a:spcPts val="0"/>
              </a:spcBef>
              <a:buNone/>
            </a:pPr>
            <a:r>
              <a:rPr lang="en-GB">
                <a:latin typeface="Ubuntu"/>
                <a:ea typeface="Ubuntu"/>
                <a:cs typeface="Ubuntu"/>
                <a:sym typeface="Ubuntu"/>
              </a:rPr>
              <a:t>Because audio is not enough.</a:t>
            </a:r>
          </a:p>
          <a:p>
            <a:pPr lvl="0" rtl="0">
              <a:spcBef>
                <a:spcPts val="0"/>
              </a:spcBef>
              <a:buNone/>
            </a:pPr>
            <a:r>
              <a:t/>
            </a:r>
            <a:endParaRPr>
              <a:latin typeface="Ubuntu"/>
              <a:ea typeface="Ubuntu"/>
              <a:cs typeface="Ubuntu"/>
              <a:sym typeface="Ubuntu"/>
            </a:endParaRPr>
          </a:p>
          <a:p>
            <a:pPr lvl="0" rtl="0">
              <a:spcBef>
                <a:spcPts val="0"/>
              </a:spcBef>
              <a:buNone/>
            </a:pPr>
            <a:r>
              <a:rPr lang="en-GB">
                <a:latin typeface="Ubuntu"/>
                <a:ea typeface="Ubuntu"/>
                <a:cs typeface="Ubuntu"/>
                <a:sym typeface="Ubuntu"/>
              </a:rPr>
              <a:t>Audio only speech recognition fails when background noise is introduced. </a:t>
            </a:r>
          </a:p>
          <a:p>
            <a:pPr lvl="0" rtl="0">
              <a:spcBef>
                <a:spcPts val="0"/>
              </a:spcBef>
              <a:buNone/>
            </a:pPr>
            <a:r>
              <a:t/>
            </a:r>
            <a:endParaRPr>
              <a:latin typeface="Ubuntu"/>
              <a:ea typeface="Ubuntu"/>
              <a:cs typeface="Ubuntu"/>
              <a:sym typeface="Ubuntu"/>
            </a:endParaRPr>
          </a:p>
          <a:p>
            <a:pPr lvl="0" rtl="0">
              <a:spcBef>
                <a:spcPts val="0"/>
              </a:spcBef>
              <a:buNone/>
            </a:pPr>
            <a:r>
              <a:rPr lang="en-GB">
                <a:latin typeface="Ubuntu"/>
                <a:ea typeface="Ubuntu"/>
                <a:cs typeface="Ubuntu"/>
                <a:sym typeface="Ubuntu"/>
              </a:rPr>
              <a:t>The accuracy drops to as low as 6% with SNR10.</a:t>
            </a:r>
          </a:p>
          <a:p>
            <a:pPr lvl="0" rtl="0">
              <a:spcBef>
                <a:spcPts val="0"/>
              </a:spcBef>
              <a:buNone/>
            </a:pPr>
            <a:r>
              <a:t/>
            </a:r>
            <a:endParaRPr>
              <a:latin typeface="Ubuntu"/>
              <a:ea typeface="Ubuntu"/>
              <a:cs typeface="Ubuntu"/>
              <a:sym typeface="Ubuntu"/>
            </a:endParaRPr>
          </a:p>
          <a:p>
            <a:pPr lvl="0" rtl="0">
              <a:spcBef>
                <a:spcPts val="0"/>
              </a:spcBef>
              <a:buNone/>
            </a:pPr>
            <a:r>
              <a:rPr lang="en-GB">
                <a:latin typeface="Ubuntu"/>
                <a:ea typeface="Ubuntu"/>
                <a:cs typeface="Ubuntu"/>
                <a:sym typeface="Ubuntu"/>
              </a:rPr>
              <a:t>The idea is the if we can get good enough performance from the visual features we could combine them with the audio features to boost the overall accuracy in noisy environments.</a:t>
            </a:r>
          </a:p>
          <a:p>
            <a:pPr lvl="0" rtl="0">
              <a:spcBef>
                <a:spcPts val="0"/>
              </a:spcBef>
              <a:buNone/>
            </a:pPr>
            <a:r>
              <a:t/>
            </a:r>
            <a:endParaRPr>
              <a:latin typeface="Ubuntu"/>
              <a:ea typeface="Ubuntu"/>
              <a:cs typeface="Ubuntu"/>
              <a:sym typeface="Ubuntu"/>
            </a:endParaRPr>
          </a:p>
          <a:p>
            <a:pPr lvl="0">
              <a:spcBef>
                <a:spcPts val="0"/>
              </a:spcBef>
              <a:buNone/>
            </a:pPr>
            <a:r>
              <a:rPr lang="en-GB">
                <a:latin typeface="Ubuntu"/>
                <a:ea typeface="Ubuntu"/>
                <a:cs typeface="Ubuntu"/>
                <a:sym typeface="Ubuntu"/>
              </a:rPr>
              <a:t>That is  the basis for the hypothesis we’ll try to prove with our system over the course of this presentation.</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3" name="Shape 23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b="1" lang="en-GB">
                <a:latin typeface="Ubuntu"/>
                <a:ea typeface="Ubuntu"/>
                <a:cs typeface="Ubuntu"/>
                <a:sym typeface="Ubuntu"/>
              </a:rPr>
              <a:t>MICHAL - SLIDE 20 - WORKING WITH MARKERS AS OBJECTS</a:t>
            </a:r>
          </a:p>
          <a:p>
            <a:pPr lvl="0" rtl="0">
              <a:spcBef>
                <a:spcPts val="0"/>
              </a:spcBef>
              <a:buNone/>
            </a:pPr>
            <a:r>
              <a:t/>
            </a:r>
            <a:endParaRPr b="1">
              <a:latin typeface="Ubuntu"/>
              <a:ea typeface="Ubuntu"/>
              <a:cs typeface="Ubuntu"/>
              <a:sym typeface="Ubuntu"/>
            </a:endParaRPr>
          </a:p>
          <a:p>
            <a:pPr lvl="0">
              <a:spcBef>
                <a:spcPts val="0"/>
              </a:spcBef>
              <a:buNone/>
            </a:pPr>
            <a:r>
              <a:rPr lang="en-GB">
                <a:latin typeface="Ubuntu"/>
                <a:ea typeface="Ubuntu"/>
                <a:cs typeface="Ubuntu"/>
                <a:sym typeface="Ubuntu"/>
              </a:rPr>
              <a:t>Once we’ve got our 12 markers and they don’t disappear we convert them into objects and obtain their properties, mainly the position of the centre of mass for each object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4" name="Shape 244"/>
        <p:cNvGrpSpPr/>
        <p:nvPr/>
      </p:nvGrpSpPr>
      <p:grpSpPr>
        <a:xfrm>
          <a:off x="0" y="0"/>
          <a:ext cx="0" cy="0"/>
          <a:chOff x="0" y="0"/>
          <a:chExt cx="0" cy="0"/>
        </a:xfrm>
      </p:grpSpPr>
      <p:sp>
        <p:nvSpPr>
          <p:cNvPr id="245" name="Shape 2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6" name="Shape 24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b="1" lang="en-GB">
                <a:latin typeface="Ubuntu"/>
                <a:ea typeface="Ubuntu"/>
                <a:cs typeface="Ubuntu"/>
                <a:sym typeface="Ubuntu"/>
              </a:rPr>
              <a:t>MICHAL - SLIDE 21 - PROBLEMS WITH MARKER OBJECTS</a:t>
            </a:r>
          </a:p>
          <a:p>
            <a:pPr lvl="0" rtl="0">
              <a:spcBef>
                <a:spcPts val="0"/>
              </a:spcBef>
              <a:buNone/>
            </a:pPr>
            <a:r>
              <a:t/>
            </a:r>
            <a:endParaRPr b="1">
              <a:latin typeface="Ubuntu"/>
              <a:ea typeface="Ubuntu"/>
              <a:cs typeface="Ubuntu"/>
              <a:sym typeface="Ubuntu"/>
            </a:endParaRPr>
          </a:p>
          <a:p>
            <a:pPr lvl="0" rtl="0">
              <a:spcBef>
                <a:spcPts val="0"/>
              </a:spcBef>
              <a:buNone/>
            </a:pPr>
            <a:r>
              <a:rPr lang="en-GB">
                <a:latin typeface="Ubuntu"/>
                <a:ea typeface="Ubuntu"/>
                <a:cs typeface="Ubuntu"/>
                <a:sym typeface="Ubuntu"/>
              </a:rPr>
              <a:t>The problem we face is that the ordering of the objects is not consistent.</a:t>
            </a:r>
          </a:p>
          <a:p>
            <a:pPr lvl="0" rtl="0">
              <a:spcBef>
                <a:spcPts val="0"/>
              </a:spcBef>
              <a:buNone/>
            </a:pPr>
            <a:r>
              <a:t/>
            </a:r>
            <a:endParaRPr>
              <a:latin typeface="Ubuntu"/>
              <a:ea typeface="Ubuntu"/>
              <a:cs typeface="Ubuntu"/>
              <a:sym typeface="Ubuntu"/>
            </a:endParaRPr>
          </a:p>
          <a:p>
            <a:pPr lvl="0" rtl="0">
              <a:spcBef>
                <a:spcPts val="0"/>
              </a:spcBef>
              <a:buNone/>
            </a:pPr>
            <a:r>
              <a:rPr lang="en-GB">
                <a:latin typeface="Ubuntu"/>
                <a:ea typeface="Ubuntu"/>
                <a:cs typeface="Ubuntu"/>
                <a:sym typeface="Ubuntu"/>
              </a:rPr>
              <a:t>-look at number 4 for example</a:t>
            </a:r>
          </a:p>
          <a:p>
            <a:pPr lvl="0" rtl="0">
              <a:spcBef>
                <a:spcPts val="0"/>
              </a:spcBef>
              <a:buNone/>
            </a:pPr>
            <a:r>
              <a:t/>
            </a:r>
            <a:endParaRPr>
              <a:latin typeface="Ubuntu"/>
              <a:ea typeface="Ubuntu"/>
              <a:cs typeface="Ubuntu"/>
              <a:sym typeface="Ubuntu"/>
            </a:endParaRPr>
          </a:p>
          <a:p>
            <a:pPr lvl="0" rtl="0">
              <a:spcBef>
                <a:spcPts val="0"/>
              </a:spcBef>
              <a:buNone/>
            </a:pPr>
            <a:r>
              <a:rPr b="1" lang="en-GB">
                <a:latin typeface="Ubuntu"/>
                <a:ea typeface="Ubuntu"/>
                <a:cs typeface="Ubuntu"/>
                <a:sym typeface="Ubuntu"/>
              </a:rPr>
              <a:t>CLICK</a:t>
            </a:r>
          </a:p>
          <a:p>
            <a:pPr lvl="0" rtl="0">
              <a:spcBef>
                <a:spcPts val="0"/>
              </a:spcBef>
              <a:buNone/>
            </a:pPr>
            <a:r>
              <a:rPr lang="en-GB">
                <a:latin typeface="Ubuntu"/>
                <a:ea typeface="Ubuntu"/>
                <a:cs typeface="Ubuntu"/>
                <a:sym typeface="Ubuntu"/>
              </a:rPr>
              <a:t>It’s that way because the function bwlabel() scans the image leftmost and then topmost</a:t>
            </a:r>
          </a:p>
          <a:p>
            <a:pPr lvl="0" rtl="0">
              <a:spcBef>
                <a:spcPts val="0"/>
              </a:spcBef>
              <a:buNone/>
            </a:pPr>
            <a:r>
              <a:t/>
            </a:r>
            <a:endParaRPr>
              <a:latin typeface="Ubuntu"/>
              <a:ea typeface="Ubuntu"/>
              <a:cs typeface="Ubuntu"/>
              <a:sym typeface="Ubuntu"/>
            </a:endParaRPr>
          </a:p>
          <a:p>
            <a:pPr lvl="0" rtl="0">
              <a:spcBef>
                <a:spcPts val="0"/>
              </a:spcBef>
              <a:buNone/>
            </a:pPr>
            <a:r>
              <a:rPr lang="en-GB">
                <a:latin typeface="Ubuntu"/>
                <a:ea typeface="Ubuntu"/>
                <a:cs typeface="Ubuntu"/>
                <a:sym typeface="Ubuntu"/>
              </a:rPr>
              <a:t>Why does it matter? Well, try connecting the dots the way they are ordered</a:t>
            </a:r>
          </a:p>
          <a:p>
            <a:pPr lvl="0" rtl="0">
              <a:spcBef>
                <a:spcPts val="0"/>
              </a:spcBef>
              <a:buNone/>
            </a:pPr>
            <a:r>
              <a:t/>
            </a:r>
            <a:endParaRPr>
              <a:latin typeface="Ubuntu"/>
              <a:ea typeface="Ubuntu"/>
              <a:cs typeface="Ubuntu"/>
              <a:sym typeface="Ubuntu"/>
            </a:endParaRPr>
          </a:p>
          <a:p>
            <a:pPr lvl="0" rtl="0">
              <a:spcBef>
                <a:spcPts val="0"/>
              </a:spcBef>
              <a:buNone/>
            </a:pPr>
            <a:r>
              <a:rPr b="1" lang="en-GB">
                <a:latin typeface="Ubuntu"/>
                <a:ea typeface="Ubuntu"/>
                <a:cs typeface="Ubuntu"/>
                <a:sym typeface="Ubuntu"/>
              </a:rPr>
              <a:t>CLICK</a:t>
            </a:r>
          </a:p>
          <a:p>
            <a:pPr lvl="0">
              <a:spcBef>
                <a:spcPts val="0"/>
              </a:spcBef>
              <a:buNone/>
            </a:pPr>
            <a:r>
              <a:rPr lang="en-GB">
                <a:latin typeface="Ubuntu"/>
                <a:ea typeface="Ubuntu"/>
                <a:cs typeface="Ubuntu"/>
                <a:sym typeface="Ubuntu"/>
              </a:rPr>
              <a:t>This doesn’t allow us to create a nice polygon</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7" name="Shape 26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b="1" lang="en-GB">
                <a:latin typeface="Ubuntu"/>
                <a:ea typeface="Ubuntu"/>
                <a:cs typeface="Ubuntu"/>
                <a:sym typeface="Ubuntu"/>
              </a:rPr>
              <a:t>MICHAL - SLIDE 22 - CENTRE POINT TO THE RESCUE</a:t>
            </a:r>
          </a:p>
          <a:p>
            <a:pPr lvl="0" rtl="0">
              <a:spcBef>
                <a:spcPts val="0"/>
              </a:spcBef>
              <a:buNone/>
            </a:pPr>
            <a:r>
              <a:t/>
            </a:r>
            <a:endParaRPr>
              <a:latin typeface="Ubuntu"/>
              <a:ea typeface="Ubuntu"/>
              <a:cs typeface="Ubuntu"/>
              <a:sym typeface="Ubuntu"/>
            </a:endParaRPr>
          </a:p>
          <a:p>
            <a:pPr lvl="0" rtl="0">
              <a:spcBef>
                <a:spcPts val="0"/>
              </a:spcBef>
              <a:buNone/>
            </a:pPr>
            <a:r>
              <a:rPr lang="en-GB">
                <a:latin typeface="Ubuntu"/>
                <a:ea typeface="Ubuntu"/>
                <a:cs typeface="Ubuntu"/>
                <a:sym typeface="Ubuntu"/>
              </a:rPr>
              <a:t>What we want is a clockwise order which would enable us to connect all the dots and create a closed polygon.</a:t>
            </a:r>
          </a:p>
          <a:p>
            <a:pPr lvl="0" rtl="0">
              <a:spcBef>
                <a:spcPts val="0"/>
              </a:spcBef>
              <a:buNone/>
            </a:pPr>
            <a:r>
              <a:t/>
            </a:r>
            <a:endParaRPr>
              <a:latin typeface="Ubuntu"/>
              <a:ea typeface="Ubuntu"/>
              <a:cs typeface="Ubuntu"/>
              <a:sym typeface="Ubuntu"/>
            </a:endParaRPr>
          </a:p>
          <a:p>
            <a:pPr lvl="0" rtl="0">
              <a:spcBef>
                <a:spcPts val="0"/>
              </a:spcBef>
              <a:buNone/>
            </a:pPr>
            <a:r>
              <a:rPr lang="en-GB">
                <a:latin typeface="Ubuntu"/>
                <a:ea typeface="Ubuntu"/>
                <a:cs typeface="Ubuntu"/>
                <a:sym typeface="Ubuntu"/>
              </a:rPr>
              <a:t>The idea is that you can sort the markers by looking at the angle between each marker and the centre point. </a:t>
            </a:r>
          </a:p>
          <a:p>
            <a:pPr lvl="0" rtl="0">
              <a:spcBef>
                <a:spcPts val="0"/>
              </a:spcBef>
              <a:buNone/>
            </a:pPr>
            <a:r>
              <a:t/>
            </a:r>
            <a:endParaRPr>
              <a:latin typeface="Ubuntu"/>
              <a:ea typeface="Ubuntu"/>
              <a:cs typeface="Ubuntu"/>
              <a:sym typeface="Ubuntu"/>
            </a:endParaRPr>
          </a:p>
          <a:p>
            <a:pPr lvl="0" rtl="0">
              <a:spcBef>
                <a:spcPts val="0"/>
              </a:spcBef>
              <a:buNone/>
            </a:pPr>
            <a:r>
              <a:rPr lang="en-GB">
                <a:latin typeface="Ubuntu"/>
                <a:ea typeface="Ubuntu"/>
                <a:cs typeface="Ubuntu"/>
                <a:sym typeface="Ubuntu"/>
              </a:rPr>
              <a:t>We compute the center point of the mouth and then get the angle between each marker with regards to the centre points X axis.</a:t>
            </a:r>
          </a:p>
          <a:p>
            <a:pPr lvl="0" rtl="0">
              <a:spcBef>
                <a:spcPts val="0"/>
              </a:spcBef>
              <a:buNone/>
            </a:pPr>
            <a:r>
              <a:t/>
            </a:r>
            <a:endParaRPr>
              <a:latin typeface="Ubuntu"/>
              <a:ea typeface="Ubuntu"/>
              <a:cs typeface="Ubuntu"/>
              <a:sym typeface="Ubuntu"/>
            </a:endParaRPr>
          </a:p>
          <a:p>
            <a:pPr lvl="0" rtl="0">
              <a:spcBef>
                <a:spcPts val="0"/>
              </a:spcBef>
              <a:buNone/>
            </a:pPr>
            <a:r>
              <a:rPr lang="en-GB">
                <a:latin typeface="Ubuntu"/>
                <a:ea typeface="Ubuntu"/>
                <a:cs typeface="Ubuntu"/>
                <a:sym typeface="Ubuntu"/>
              </a:rPr>
              <a:t>We use those values to sort the markers in an ascending order</a:t>
            </a:r>
          </a:p>
          <a:p>
            <a:pPr lvl="0" rtl="0">
              <a:spcBef>
                <a:spcPts val="0"/>
              </a:spcBef>
              <a:buNone/>
            </a:pPr>
            <a:r>
              <a:t/>
            </a:r>
            <a:endParaRPr b="1">
              <a:latin typeface="Ubuntu"/>
              <a:ea typeface="Ubuntu"/>
              <a:cs typeface="Ubuntu"/>
              <a:sym typeface="Ubuntu"/>
            </a:endParaRPr>
          </a:p>
          <a:p>
            <a:pPr lvl="0" rtl="0">
              <a:spcBef>
                <a:spcPts val="0"/>
              </a:spcBef>
              <a:buNone/>
            </a:pPr>
            <a:r>
              <a:rPr b="1" lang="en-GB">
                <a:latin typeface="Ubuntu"/>
                <a:ea typeface="Ubuntu"/>
                <a:cs typeface="Ubuntu"/>
                <a:sym typeface="Ubuntu"/>
              </a:rPr>
              <a:t>[CLICK]</a:t>
            </a:r>
          </a:p>
          <a:p>
            <a:pPr lvl="0" rtl="0">
              <a:spcBef>
                <a:spcPts val="0"/>
              </a:spcBef>
              <a:buNone/>
            </a:pPr>
            <a:r>
              <a:rPr lang="en-GB">
                <a:latin typeface="Ubuntu"/>
                <a:ea typeface="Ubuntu"/>
                <a:cs typeface="Ubuntu"/>
                <a:sym typeface="Ubuntu"/>
              </a:rPr>
              <a:t>VOILA</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6" name="Shape 276"/>
        <p:cNvGrpSpPr/>
        <p:nvPr/>
      </p:nvGrpSpPr>
      <p:grpSpPr>
        <a:xfrm>
          <a:off x="0" y="0"/>
          <a:ext cx="0" cy="0"/>
          <a:chOff x="0" y="0"/>
          <a:chExt cx="0" cy="0"/>
        </a:xfrm>
      </p:grpSpPr>
      <p:sp>
        <p:nvSpPr>
          <p:cNvPr id="277" name="Shape 2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8" name="Shape 27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b="1" lang="en-GB">
                <a:latin typeface="Ubuntu"/>
                <a:ea typeface="Ubuntu"/>
                <a:cs typeface="Ubuntu"/>
                <a:sym typeface="Ubuntu"/>
              </a:rPr>
              <a:t>MICHAL - SLIDE 23 - LIPMASK</a:t>
            </a:r>
          </a:p>
          <a:p>
            <a:pPr lvl="0" rtl="0">
              <a:spcBef>
                <a:spcPts val="0"/>
              </a:spcBef>
              <a:buNone/>
            </a:pPr>
            <a:r>
              <a:t/>
            </a:r>
            <a:endParaRPr>
              <a:latin typeface="Ubuntu"/>
              <a:ea typeface="Ubuntu"/>
              <a:cs typeface="Ubuntu"/>
              <a:sym typeface="Ubuntu"/>
            </a:endParaRPr>
          </a:p>
          <a:p>
            <a:pPr lvl="0" rtl="0">
              <a:spcBef>
                <a:spcPts val="0"/>
              </a:spcBef>
              <a:buNone/>
            </a:pPr>
            <a:r>
              <a:rPr lang="en-GB">
                <a:latin typeface="Ubuntu"/>
                <a:ea typeface="Ubuntu"/>
                <a:cs typeface="Ubuntu"/>
                <a:sym typeface="Ubuntu"/>
              </a:rPr>
              <a:t>Once we got the markers ordered, we connect them and fill the inside creating a lip mask. WHen applied to the original frame we get a nice, isolated mouth area. </a:t>
            </a:r>
          </a:p>
          <a:p>
            <a:pPr lvl="0">
              <a:spcBef>
                <a:spcPts val="0"/>
              </a:spcBef>
              <a:buNone/>
            </a:pPr>
            <a:r>
              <a:rPr lang="en-GB">
                <a:latin typeface="Ubuntu"/>
                <a:ea typeface="Ubuntu"/>
                <a:cs typeface="Ubuntu"/>
                <a:sym typeface="Ubuntu"/>
              </a:rPr>
              <a:t>That’s the basis for our feature extraction.</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9" name="Shape 28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b="1" lang="en-GB"/>
              <a:t>MICHAL - SLIDE 24 - LIP MASK EXTRACTION IN MOTION</a:t>
            </a:r>
          </a:p>
          <a:p>
            <a:pPr lvl="0" rtl="0">
              <a:spcBef>
                <a:spcPts val="0"/>
              </a:spcBef>
              <a:buNone/>
            </a:pPr>
            <a:r>
              <a:t/>
            </a:r>
            <a:endParaRPr b="1"/>
          </a:p>
          <a:p>
            <a:pPr lvl="0">
              <a:spcBef>
                <a:spcPts val="0"/>
              </a:spcBef>
              <a:buNone/>
            </a:pPr>
            <a:r>
              <a:rPr lang="en-GB"/>
              <a:t>Here’s a nice eye-candy overview of some of the steps and passes we go through to end up with the inner mouth mask and the lip mask.</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0" name="Shape 300"/>
        <p:cNvGrpSpPr/>
        <p:nvPr/>
      </p:nvGrpSpPr>
      <p:grpSpPr>
        <a:xfrm>
          <a:off x="0" y="0"/>
          <a:ext cx="0" cy="0"/>
          <a:chOff x="0" y="0"/>
          <a:chExt cx="0" cy="0"/>
        </a:xfrm>
      </p:grpSpPr>
      <p:sp>
        <p:nvSpPr>
          <p:cNvPr id="301" name="Shape 3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2" name="Shape 30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b="1" lang="en-GB">
                <a:latin typeface="Ubuntu"/>
                <a:ea typeface="Ubuntu"/>
                <a:cs typeface="Ubuntu"/>
                <a:sym typeface="Ubuntu"/>
              </a:rPr>
              <a:t>MICHAL - SLIDE 25 - STEP TWO</a:t>
            </a:r>
          </a:p>
          <a:p>
            <a:pPr lvl="0" rtl="0">
              <a:spcBef>
                <a:spcPts val="0"/>
              </a:spcBef>
              <a:buNone/>
            </a:pPr>
            <a:r>
              <a:t/>
            </a:r>
            <a:endParaRPr b="1">
              <a:latin typeface="Ubuntu"/>
              <a:ea typeface="Ubuntu"/>
              <a:cs typeface="Ubuntu"/>
              <a:sym typeface="Ubuntu"/>
            </a:endParaRPr>
          </a:p>
          <a:p>
            <a:pPr lvl="0" rtl="0">
              <a:spcBef>
                <a:spcPts val="0"/>
              </a:spcBef>
              <a:buNone/>
            </a:pPr>
            <a:r>
              <a:rPr lang="en-GB">
                <a:latin typeface="Ubuntu"/>
                <a:ea typeface="Ubuntu"/>
                <a:cs typeface="Ubuntu"/>
                <a:sym typeface="Ubuntu"/>
              </a:rPr>
              <a:t>Here’s where the magic happens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5" name="Shape 305"/>
        <p:cNvGrpSpPr/>
        <p:nvPr/>
      </p:nvGrpSpPr>
      <p:grpSpPr>
        <a:xfrm>
          <a:off x="0" y="0"/>
          <a:ext cx="0" cy="0"/>
          <a:chOff x="0" y="0"/>
          <a:chExt cx="0" cy="0"/>
        </a:xfrm>
      </p:grpSpPr>
      <p:sp>
        <p:nvSpPr>
          <p:cNvPr id="306" name="Shape 3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7" name="Shape 30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b="1" lang="en-GB"/>
              <a:t>ALEX</a:t>
            </a:r>
          </a:p>
          <a:p>
            <a:pPr lvl="0" rtl="0">
              <a:spcBef>
                <a:spcPts val="0"/>
              </a:spcBef>
              <a:buNone/>
            </a:pPr>
            <a:r>
              <a:t/>
            </a:r>
            <a:endParaRPr/>
          </a:p>
          <a:p>
            <a:pPr lvl="0">
              <a:spcBef>
                <a:spcPts val="0"/>
              </a:spcBef>
              <a:buNone/>
            </a:pPr>
            <a:r>
              <a:rPr lang="en-GB"/>
              <a:t>18 peaks = 18 words uttered</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3" name="Shape 313"/>
        <p:cNvGrpSpPr/>
        <p:nvPr/>
      </p:nvGrpSpPr>
      <p:grpSpPr>
        <a:xfrm>
          <a:off x="0" y="0"/>
          <a:ext cx="0" cy="0"/>
          <a:chOff x="0" y="0"/>
          <a:chExt cx="0" cy="0"/>
        </a:xfrm>
      </p:grpSpPr>
      <p:sp>
        <p:nvSpPr>
          <p:cNvPr id="314" name="Shape 3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5" name="Shape 31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b="1" lang="en-GB"/>
              <a:t>ALEX</a:t>
            </a:r>
          </a:p>
          <a:p>
            <a:pPr lvl="0" rtl="0">
              <a:spcBef>
                <a:spcPts val="0"/>
              </a:spcBef>
              <a:buNone/>
            </a:pPr>
            <a:r>
              <a:t/>
            </a:r>
            <a:endParaRPr/>
          </a:p>
          <a:p>
            <a:pPr lvl="0" rtl="0">
              <a:spcBef>
                <a:spcPts val="0"/>
              </a:spcBef>
              <a:buNone/>
            </a:pPr>
            <a:r>
              <a:rPr lang="en-GB"/>
              <a:t>because our markers are sorted and there’s always 12 of them we can track their relative distance to the centre point which gives us a general idea of how each part of the lip changes when uttering a word</a:t>
            </a:r>
          </a:p>
          <a:p>
            <a:pPr lvl="0" rtl="0">
              <a:spcBef>
                <a:spcPts val="0"/>
              </a:spcBef>
              <a:buNone/>
            </a:pPr>
            <a:r>
              <a:t/>
            </a:r>
            <a:endParaRPr/>
          </a:p>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8" name="Shape 348"/>
        <p:cNvGrpSpPr/>
        <p:nvPr/>
      </p:nvGrpSpPr>
      <p:grpSpPr>
        <a:xfrm>
          <a:off x="0" y="0"/>
          <a:ext cx="0" cy="0"/>
          <a:chOff x="0" y="0"/>
          <a:chExt cx="0" cy="0"/>
        </a:xfrm>
      </p:grpSpPr>
      <p:sp>
        <p:nvSpPr>
          <p:cNvPr id="349" name="Shape 3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0" name="Shape 35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b="1" lang="en-GB">
                <a:latin typeface="Ubuntu"/>
                <a:ea typeface="Ubuntu"/>
                <a:cs typeface="Ubuntu"/>
                <a:sym typeface="Ubuntu"/>
              </a:rPr>
              <a:t>MICHAL - SLIDE 28 - INNER MOUTH PIXEL COUNT</a:t>
            </a:r>
          </a:p>
          <a:p>
            <a:pPr lvl="0" rtl="0">
              <a:spcBef>
                <a:spcPts val="0"/>
              </a:spcBef>
              <a:buNone/>
            </a:pPr>
            <a:r>
              <a:t/>
            </a:r>
            <a:endParaRPr>
              <a:latin typeface="Ubuntu"/>
              <a:ea typeface="Ubuntu"/>
              <a:cs typeface="Ubuntu"/>
              <a:sym typeface="Ubuntu"/>
            </a:endParaRPr>
          </a:p>
          <a:p>
            <a:pPr lvl="0" rtl="0">
              <a:spcBef>
                <a:spcPts val="0"/>
              </a:spcBef>
              <a:buNone/>
            </a:pPr>
            <a:r>
              <a:rPr lang="en-GB">
                <a:latin typeface="Ubuntu"/>
                <a:ea typeface="Ubuntu"/>
                <a:cs typeface="Ubuntu"/>
                <a:sym typeface="Ubuntu"/>
              </a:rPr>
              <a:t>The third feature vector is the inner mouth pixel count</a:t>
            </a:r>
          </a:p>
          <a:p>
            <a:pPr lvl="0" rtl="0">
              <a:spcBef>
                <a:spcPts val="0"/>
              </a:spcBef>
              <a:buNone/>
            </a:pPr>
            <a:r>
              <a:t/>
            </a:r>
            <a:endParaRPr>
              <a:latin typeface="Ubuntu"/>
              <a:ea typeface="Ubuntu"/>
              <a:cs typeface="Ubuntu"/>
              <a:sym typeface="Ubuntu"/>
            </a:endParaRPr>
          </a:p>
          <a:p>
            <a:pPr lvl="0" rtl="0">
              <a:spcBef>
                <a:spcPts val="0"/>
              </a:spcBef>
              <a:buNone/>
            </a:pPr>
            <a:r>
              <a:rPr lang="en-GB">
                <a:latin typeface="Ubuntu"/>
                <a:ea typeface="Ubuntu"/>
                <a:cs typeface="Ubuntu"/>
                <a:sym typeface="Ubuntu"/>
              </a:rPr>
              <a:t>Original algorithm picks up nostrils and specular reflection on the nose</a:t>
            </a:r>
          </a:p>
          <a:p>
            <a:pPr lvl="0" rtl="0">
              <a:spcBef>
                <a:spcPts val="0"/>
              </a:spcBef>
              <a:buNone/>
            </a:pPr>
            <a:r>
              <a:t/>
            </a:r>
            <a:endParaRPr>
              <a:latin typeface="Ubuntu"/>
              <a:ea typeface="Ubuntu"/>
              <a:cs typeface="Ubuntu"/>
              <a:sym typeface="Ubuntu"/>
            </a:endParaRPr>
          </a:p>
          <a:p>
            <a:pPr lvl="0" rtl="0">
              <a:spcBef>
                <a:spcPts val="0"/>
              </a:spcBef>
              <a:buNone/>
            </a:pPr>
            <a:r>
              <a:rPr lang="en-GB">
                <a:latin typeface="Ubuntu"/>
                <a:ea typeface="Ubuntu"/>
                <a:cs typeface="Ubuntu"/>
                <a:sym typeface="Ubuntu"/>
              </a:rPr>
              <a:t>In order to get rid of that we take a binary intersection between the original teeth/dark area mask and the newly acquired lip mask. </a:t>
            </a:r>
          </a:p>
          <a:p>
            <a:pPr lvl="0" rtl="0">
              <a:spcBef>
                <a:spcPts val="0"/>
              </a:spcBef>
              <a:buNone/>
            </a:pPr>
            <a:r>
              <a:rPr lang="en-GB">
                <a:latin typeface="Ubuntu"/>
                <a:ea typeface="Ubuntu"/>
                <a:cs typeface="Ubuntu"/>
                <a:sym typeface="Ubuntu"/>
              </a:rPr>
              <a:t>What we get in the end is the isolated mask which accurately shows the openness of the mouth.</a:t>
            </a:r>
          </a:p>
          <a:p>
            <a:pPr lvl="0">
              <a:spcBef>
                <a:spcPts val="0"/>
              </a:spcBef>
              <a:buNone/>
            </a:pPr>
            <a:r>
              <a:t/>
            </a:r>
            <a:endParaRPr>
              <a:latin typeface="Ubuntu"/>
              <a:ea typeface="Ubuntu"/>
              <a:cs typeface="Ubuntu"/>
              <a:sym typeface="Ubuntu"/>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1" name="Shape 361"/>
        <p:cNvGrpSpPr/>
        <p:nvPr/>
      </p:nvGrpSpPr>
      <p:grpSpPr>
        <a:xfrm>
          <a:off x="0" y="0"/>
          <a:ext cx="0" cy="0"/>
          <a:chOff x="0" y="0"/>
          <a:chExt cx="0" cy="0"/>
        </a:xfrm>
      </p:grpSpPr>
      <p:sp>
        <p:nvSpPr>
          <p:cNvPr id="362" name="Shape 3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3" name="Shape 36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b="1" lang="en-GB">
                <a:latin typeface="Ubuntu"/>
                <a:ea typeface="Ubuntu"/>
                <a:cs typeface="Ubuntu"/>
                <a:sym typeface="Ubuntu"/>
              </a:rPr>
              <a:t>MICHAL - SLIDE 29 - INNER MOUTH PIXEL COUNT CNTD</a:t>
            </a:r>
          </a:p>
          <a:p>
            <a:pPr lvl="0" rtl="0">
              <a:spcBef>
                <a:spcPts val="0"/>
              </a:spcBef>
              <a:buNone/>
            </a:pPr>
            <a:r>
              <a:t/>
            </a:r>
            <a:endParaRPr b="1">
              <a:latin typeface="Ubuntu"/>
              <a:ea typeface="Ubuntu"/>
              <a:cs typeface="Ubuntu"/>
              <a:sym typeface="Ubuntu"/>
            </a:endParaRPr>
          </a:p>
          <a:p>
            <a:pPr lvl="0" rtl="0">
              <a:spcBef>
                <a:spcPts val="0"/>
              </a:spcBef>
              <a:buNone/>
            </a:pPr>
            <a:r>
              <a:rPr lang="en-GB">
                <a:latin typeface="Ubuntu"/>
                <a:ea typeface="Ubuntu"/>
                <a:cs typeface="Ubuntu"/>
                <a:sym typeface="Ubuntu"/>
              </a:rPr>
              <a:t>We then count the number of white pixels which represent the openness of the mouth and there’s our third feature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b="1" lang="en-GB">
                <a:latin typeface="Ubuntu"/>
                <a:ea typeface="Ubuntu"/>
                <a:cs typeface="Ubuntu"/>
                <a:sym typeface="Ubuntu"/>
              </a:rPr>
              <a:t>MICHAL - SLIDE 3 - HYPOTHESIS</a:t>
            </a:r>
          </a:p>
          <a:p>
            <a:pPr lvl="0" rtl="0">
              <a:spcBef>
                <a:spcPts val="0"/>
              </a:spcBef>
              <a:buNone/>
            </a:pPr>
            <a:r>
              <a:t/>
            </a:r>
            <a:endParaRPr b="1">
              <a:latin typeface="Ubuntu"/>
              <a:ea typeface="Ubuntu"/>
              <a:cs typeface="Ubuntu"/>
              <a:sym typeface="Ubuntu"/>
            </a:endParaRPr>
          </a:p>
          <a:p>
            <a:pPr lvl="0" rtl="0">
              <a:spcBef>
                <a:spcPts val="0"/>
              </a:spcBef>
              <a:buNone/>
            </a:pPr>
            <a:r>
              <a:rPr lang="en-GB">
                <a:latin typeface="Ubuntu"/>
                <a:ea typeface="Ubuntu"/>
                <a:cs typeface="Ubuntu"/>
                <a:sym typeface="Ubuntu"/>
              </a:rPr>
              <a:t>Is our visual speech recogniser going to be good enough to confirm this hypothesis?</a:t>
            </a:r>
          </a:p>
          <a:p>
            <a:pPr lvl="0" rtl="0">
              <a:spcBef>
                <a:spcPts val="0"/>
              </a:spcBef>
              <a:buNone/>
            </a:pPr>
            <a:r>
              <a:t/>
            </a:r>
            <a:endParaRPr>
              <a:latin typeface="Ubuntu"/>
              <a:ea typeface="Ubuntu"/>
              <a:cs typeface="Ubuntu"/>
              <a:sym typeface="Ubuntu"/>
            </a:endParaRPr>
          </a:p>
          <a:p>
            <a:pPr lvl="0">
              <a:spcBef>
                <a:spcPts val="0"/>
              </a:spcBef>
              <a:buNone/>
            </a:pPr>
            <a:r>
              <a:rPr lang="en-GB">
                <a:latin typeface="Ubuntu"/>
                <a:ea typeface="Ubuntu"/>
                <a:cs typeface="Ubuntu"/>
                <a:sym typeface="Ubuntu"/>
              </a:rPr>
              <a:t>First, let’s get a little background information on how the problem of visual speech recognition is being tackled by other researchers.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1" name="Shape 371"/>
        <p:cNvGrpSpPr/>
        <p:nvPr/>
      </p:nvGrpSpPr>
      <p:grpSpPr>
        <a:xfrm>
          <a:off x="0" y="0"/>
          <a:ext cx="0" cy="0"/>
          <a:chOff x="0" y="0"/>
          <a:chExt cx="0" cy="0"/>
        </a:xfrm>
      </p:grpSpPr>
      <p:sp>
        <p:nvSpPr>
          <p:cNvPr id="372" name="Shape 3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3" name="Shape 37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b="1" lang="en-GB">
                <a:latin typeface="Ubuntu"/>
                <a:ea typeface="Ubuntu"/>
                <a:cs typeface="Ubuntu"/>
                <a:sym typeface="Ubuntu"/>
              </a:rPr>
              <a:t>MICHAL - SLIDE 30 - DCT REPRESENTATION</a:t>
            </a:r>
          </a:p>
          <a:p>
            <a:pPr lvl="0" rtl="0">
              <a:spcBef>
                <a:spcPts val="0"/>
              </a:spcBef>
              <a:buNone/>
            </a:pPr>
            <a:r>
              <a:t/>
            </a:r>
            <a:endParaRPr>
              <a:latin typeface="Ubuntu"/>
              <a:ea typeface="Ubuntu"/>
              <a:cs typeface="Ubuntu"/>
              <a:sym typeface="Ubuntu"/>
            </a:endParaRPr>
          </a:p>
          <a:p>
            <a:pPr lvl="0" rtl="0">
              <a:spcBef>
                <a:spcPts val="0"/>
              </a:spcBef>
              <a:buNone/>
            </a:pPr>
            <a:r>
              <a:rPr lang="en-GB">
                <a:latin typeface="Ubuntu"/>
                <a:ea typeface="Ubuntu"/>
                <a:cs typeface="Ubuntu"/>
                <a:sym typeface="Ubuntu"/>
              </a:rPr>
              <a:t>The fourth feature is the low frequency representation of the lips obtained using the DIscrete Cosine Transform. </a:t>
            </a:r>
          </a:p>
          <a:p>
            <a:pPr lvl="0" rtl="0">
              <a:spcBef>
                <a:spcPts val="0"/>
              </a:spcBef>
              <a:buNone/>
            </a:pPr>
            <a:r>
              <a:t/>
            </a:r>
            <a:endParaRPr>
              <a:latin typeface="Ubuntu"/>
              <a:ea typeface="Ubuntu"/>
              <a:cs typeface="Ubuntu"/>
              <a:sym typeface="Ubuntu"/>
            </a:endParaRPr>
          </a:p>
          <a:p>
            <a:pPr lvl="0" rtl="0">
              <a:spcBef>
                <a:spcPts val="0"/>
              </a:spcBef>
              <a:buNone/>
            </a:pPr>
            <a:r>
              <a:rPr lang="en-GB">
                <a:latin typeface="Ubuntu"/>
                <a:ea typeface="Ubuntu"/>
                <a:cs typeface="Ubuntu"/>
                <a:sym typeface="Ubuntu"/>
              </a:rPr>
              <a:t>It converts the greyscale image into the frequency spectrum and from that we extract the top left corner of the matrix which contains only the low frequency information - the general shape of the mouth.</a:t>
            </a:r>
          </a:p>
          <a:p>
            <a:pPr lvl="0" rtl="0">
              <a:spcBef>
                <a:spcPts val="0"/>
              </a:spcBef>
              <a:buNone/>
            </a:pPr>
            <a:r>
              <a:t/>
            </a:r>
            <a:endParaRPr>
              <a:latin typeface="Ubuntu"/>
              <a:ea typeface="Ubuntu"/>
              <a:cs typeface="Ubuntu"/>
              <a:sym typeface="Ubuntu"/>
            </a:endParaRPr>
          </a:p>
          <a:p>
            <a:pPr lvl="0">
              <a:spcBef>
                <a:spcPts val="0"/>
              </a:spcBef>
              <a:buNone/>
            </a:pPr>
            <a:r>
              <a:rPr lang="en-GB">
                <a:latin typeface="Ubuntu"/>
                <a:ea typeface="Ubuntu"/>
                <a:cs typeface="Ubuntu"/>
                <a:sym typeface="Ubuntu"/>
              </a:rPr>
              <a:t>We found the 5x5 matrix to be the best for our mixed data. The increased resolution of the 15x15 matrix didn’t help when dealing with two different kinds of videos.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5" name="Shape 385"/>
        <p:cNvGrpSpPr/>
        <p:nvPr/>
      </p:nvGrpSpPr>
      <p:grpSpPr>
        <a:xfrm>
          <a:off x="0" y="0"/>
          <a:ext cx="0" cy="0"/>
          <a:chOff x="0" y="0"/>
          <a:chExt cx="0" cy="0"/>
        </a:xfrm>
      </p:grpSpPr>
      <p:sp>
        <p:nvSpPr>
          <p:cNvPr id="386" name="Shape 3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7" name="Shape 38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b="1" lang="en-GB"/>
              <a:t>ALEX</a:t>
            </a:r>
          </a:p>
          <a:p>
            <a:pPr lvl="0" rtl="0">
              <a:spcBef>
                <a:spcPts val="0"/>
              </a:spcBef>
              <a:buNone/>
            </a:pPr>
            <a:r>
              <a:t/>
            </a:r>
            <a:endParaRPr b="1"/>
          </a:p>
          <a:p>
            <a:pPr lvl="0" rtl="0">
              <a:spcBef>
                <a:spcPts val="0"/>
              </a:spcBef>
              <a:buNone/>
            </a:pPr>
            <a:r>
              <a:rPr b="1" lang="en-GB"/>
              <a:t>Interesting point about weighting in HMM prototypes:</a:t>
            </a:r>
          </a:p>
          <a:p>
            <a:pPr lvl="0" rtl="0">
              <a:spcBef>
                <a:spcPts val="0"/>
              </a:spcBef>
              <a:buNone/>
            </a:pPr>
            <a:r>
              <a:rPr lang="en-GB"/>
              <a:t>We’ve conducted more 30 tests focused purely on getting the weights of those four streams right to get the best results</a:t>
            </a:r>
          </a:p>
          <a:p>
            <a:pPr lvl="0" rtl="0">
              <a:spcBef>
                <a:spcPts val="0"/>
              </a:spcBef>
              <a:buNone/>
            </a:pPr>
            <a:r>
              <a:t/>
            </a:r>
            <a:endParaRPr/>
          </a:p>
          <a:p>
            <a:pPr lvl="0" rtl="0">
              <a:spcBef>
                <a:spcPts val="0"/>
              </a:spcBef>
              <a:buNone/>
            </a:pPr>
            <a:r>
              <a:rPr lang="en-GB"/>
              <a:t>in some cases we found that ratio [0,2,0,2] is not equal to [0,1,0,1] as expected by instead shares the results with [0,2,0,1]. No idea why. Just one of the quirks of the HTK system.THe fact that the way the stream weights work is not at all documented in the HTK book we had to fine tune the values empirically through trial and error</a:t>
            </a:r>
          </a:p>
          <a:p>
            <a:pPr lvl="0" rtl="0">
              <a:spcBef>
                <a:spcPts val="0"/>
              </a:spcBef>
              <a:buNone/>
            </a:pPr>
            <a:r>
              <a:t/>
            </a:r>
            <a:endParaRPr/>
          </a:p>
          <a:p>
            <a:pPr lv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1" name="Shape 391"/>
        <p:cNvGrpSpPr/>
        <p:nvPr/>
      </p:nvGrpSpPr>
      <p:grpSpPr>
        <a:xfrm>
          <a:off x="0" y="0"/>
          <a:ext cx="0" cy="0"/>
          <a:chOff x="0" y="0"/>
          <a:chExt cx="0" cy="0"/>
        </a:xfrm>
      </p:grpSpPr>
      <p:sp>
        <p:nvSpPr>
          <p:cNvPr id="392" name="Shape 3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3" name="Shape 39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b="1" lang="en-GB"/>
              <a:t>ALEX</a:t>
            </a:r>
          </a:p>
          <a:p>
            <a:pPr lvl="0" rtl="0">
              <a:spcBef>
                <a:spcPts val="0"/>
              </a:spcBef>
              <a:buNone/>
            </a:pPr>
            <a:r>
              <a:t/>
            </a:r>
            <a:endParaRPr b="1"/>
          </a:p>
          <a:p>
            <a:pPr lvl="0" rtl="0">
              <a:spcBef>
                <a:spcPts val="0"/>
              </a:spcBef>
              <a:buNone/>
            </a:pPr>
            <a:r>
              <a:t/>
            </a:r>
            <a:endParaRPr b="1"/>
          </a:p>
          <a:p>
            <a:pPr lvl="0" rtl="0">
              <a:spcBef>
                <a:spcPts val="0"/>
              </a:spcBef>
              <a:buNone/>
            </a:pPr>
            <a:r>
              <a:rPr b="1" lang="en-GB"/>
              <a:t>CLICK</a:t>
            </a:r>
          </a:p>
          <a:p>
            <a:pPr lvl="0" rtl="0">
              <a:spcBef>
                <a:spcPts val="0"/>
              </a:spcBef>
              <a:buNone/>
            </a:pPr>
            <a:r>
              <a:t/>
            </a:r>
            <a:endParaRPr b="1"/>
          </a:p>
          <a:p>
            <a:pPr lvl="0">
              <a:spcBef>
                <a:spcPts val="0"/>
              </a:spcBef>
              <a:buNone/>
            </a:pPr>
            <a:r>
              <a:rPr lang="en-GB"/>
              <a:t>Nice result there, mate.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6" name="Shape 406"/>
        <p:cNvGrpSpPr/>
        <p:nvPr/>
      </p:nvGrpSpPr>
      <p:grpSpPr>
        <a:xfrm>
          <a:off x="0" y="0"/>
          <a:ext cx="0" cy="0"/>
          <a:chOff x="0" y="0"/>
          <a:chExt cx="0" cy="0"/>
        </a:xfrm>
      </p:grpSpPr>
      <p:sp>
        <p:nvSpPr>
          <p:cNvPr id="407" name="Shape 4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8" name="Shape 40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b="1" lang="en-GB">
                <a:latin typeface="Ubuntu"/>
                <a:ea typeface="Ubuntu"/>
                <a:cs typeface="Ubuntu"/>
                <a:sym typeface="Ubuntu"/>
              </a:rPr>
              <a:t>MICHAL - SLIDE 33 - FINAL COMBINED FEATURE VECTORS</a:t>
            </a:r>
          </a:p>
          <a:p>
            <a:pPr lvl="0" rtl="0">
              <a:spcBef>
                <a:spcPts val="0"/>
              </a:spcBef>
              <a:buNone/>
            </a:pPr>
            <a:r>
              <a:t/>
            </a:r>
            <a:endParaRPr b="1">
              <a:latin typeface="Ubuntu"/>
              <a:ea typeface="Ubuntu"/>
              <a:cs typeface="Ubuntu"/>
              <a:sym typeface="Ubuntu"/>
            </a:endParaRPr>
          </a:p>
          <a:p>
            <a:pPr lvl="0" rtl="0">
              <a:spcBef>
                <a:spcPts val="0"/>
              </a:spcBef>
              <a:buNone/>
            </a:pPr>
            <a:r>
              <a:rPr lang="en-GB">
                <a:latin typeface="Ubuntu"/>
                <a:ea typeface="Ubuntu"/>
                <a:cs typeface="Ubuntu"/>
                <a:sym typeface="Ubuntu"/>
              </a:rPr>
              <a:t>We had to have 2 separate streams for audio and video.</a:t>
            </a:r>
          </a:p>
          <a:p>
            <a:pPr lvl="0" rtl="0">
              <a:spcBef>
                <a:spcPts val="0"/>
              </a:spcBef>
              <a:buNone/>
            </a:pPr>
            <a:r>
              <a:rPr lang="en-GB">
                <a:latin typeface="Ubuntu"/>
                <a:ea typeface="Ubuntu"/>
                <a:cs typeface="Ubuntu"/>
                <a:sym typeface="Ubuntu"/>
              </a:rPr>
              <a:t>In order to compress the video stream which was already comprised of multiple feature streams we brute forced the  FOUR TO ONE weighting by copying the inner mouth pixel count value 4 times. </a:t>
            </a:r>
          </a:p>
          <a:p>
            <a:pPr lvl="0" rtl="0">
              <a:spcBef>
                <a:spcPts val="0"/>
              </a:spcBef>
              <a:buNone/>
            </a:pPr>
            <a:r>
              <a:t/>
            </a:r>
            <a:endParaRPr>
              <a:latin typeface="Ubuntu"/>
              <a:ea typeface="Ubuntu"/>
              <a:cs typeface="Ubuntu"/>
              <a:sym typeface="Ubuntu"/>
            </a:endParaRPr>
          </a:p>
          <a:p>
            <a:pPr lvl="0" rtl="0">
              <a:spcBef>
                <a:spcPts val="0"/>
              </a:spcBef>
              <a:buNone/>
            </a:pPr>
            <a:r>
              <a:rPr lang="en-GB">
                <a:latin typeface="Ubuntu"/>
                <a:ea typeface="Ubuntu"/>
                <a:cs typeface="Ubuntu"/>
                <a:sym typeface="Ubuntu"/>
              </a:rPr>
              <a:t>Let’s look at the hypothesis we set out early in the presentation.</a:t>
            </a:r>
          </a:p>
          <a:p>
            <a:pPr lvl="0" rtl="0">
              <a:spcBef>
                <a:spcPts val="0"/>
              </a:spcBef>
              <a:buNone/>
            </a:pPr>
            <a:r>
              <a:t/>
            </a:r>
            <a:endParaRPr>
              <a:latin typeface="Ubuntu"/>
              <a:ea typeface="Ubuntu"/>
              <a:cs typeface="Ubuntu"/>
              <a:sym typeface="Ubuntu"/>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2" name="Shape 422"/>
        <p:cNvGrpSpPr/>
        <p:nvPr/>
      </p:nvGrpSpPr>
      <p:grpSpPr>
        <a:xfrm>
          <a:off x="0" y="0"/>
          <a:ext cx="0" cy="0"/>
          <a:chOff x="0" y="0"/>
          <a:chExt cx="0" cy="0"/>
        </a:xfrm>
      </p:grpSpPr>
      <p:sp>
        <p:nvSpPr>
          <p:cNvPr id="423" name="Shape 4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4" name="Shape 42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b="1" lang="en-GB">
                <a:latin typeface="Ubuntu"/>
                <a:ea typeface="Ubuntu"/>
                <a:cs typeface="Ubuntu"/>
                <a:sym typeface="Ubuntu"/>
              </a:rPr>
              <a:t>MICHAL - SLIDE 34 - HYPOTHESIS</a:t>
            </a:r>
          </a:p>
          <a:p>
            <a:pPr lvl="0" rtl="0">
              <a:spcBef>
                <a:spcPts val="0"/>
              </a:spcBef>
              <a:buNone/>
            </a:pPr>
            <a:r>
              <a:t/>
            </a:r>
            <a:endParaRPr b="1">
              <a:latin typeface="Ubuntu"/>
              <a:ea typeface="Ubuntu"/>
              <a:cs typeface="Ubuntu"/>
              <a:sym typeface="Ubuntu"/>
            </a:endParaRPr>
          </a:p>
          <a:p>
            <a:pPr lvl="0" rtl="0">
              <a:spcBef>
                <a:spcPts val="0"/>
              </a:spcBef>
              <a:buNone/>
            </a:pPr>
            <a:r>
              <a:rPr lang="en-GB">
                <a:latin typeface="Ubuntu"/>
                <a:ea typeface="Ubuntu"/>
                <a:cs typeface="Ubuntu"/>
                <a:sym typeface="Ubuntu"/>
              </a:rPr>
              <a:t>Can we prove it with our results now?</a:t>
            </a:r>
          </a:p>
          <a:p>
            <a:pPr lvl="0" rtl="0">
              <a:spcBef>
                <a:spcPts val="0"/>
              </a:spcBef>
              <a:buNone/>
            </a:pPr>
            <a:r>
              <a:rPr lang="en-GB">
                <a:latin typeface="Ubuntu"/>
                <a:ea typeface="Ubuntu"/>
                <a:cs typeface="Ubuntu"/>
                <a:sym typeface="Ubuntu"/>
              </a:rPr>
              <a:t>&lt;drumroll please&gt;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7" name="Shape 427"/>
        <p:cNvGrpSpPr/>
        <p:nvPr/>
      </p:nvGrpSpPr>
      <p:grpSpPr>
        <a:xfrm>
          <a:off x="0" y="0"/>
          <a:ext cx="0" cy="0"/>
          <a:chOff x="0" y="0"/>
          <a:chExt cx="0" cy="0"/>
        </a:xfrm>
      </p:grpSpPr>
      <p:sp>
        <p:nvSpPr>
          <p:cNvPr id="428" name="Shape 4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9" name="Shape 42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b="1" lang="en-GB">
                <a:latin typeface="Ubuntu"/>
                <a:ea typeface="Ubuntu"/>
                <a:cs typeface="Ubuntu"/>
                <a:sym typeface="Ubuntu"/>
              </a:rPr>
              <a:t>MICHAL - SLIDE 35 - FINAL RESULTS</a:t>
            </a:r>
          </a:p>
          <a:p>
            <a:pPr lvl="0" rtl="0">
              <a:spcBef>
                <a:spcPts val="0"/>
              </a:spcBef>
              <a:buNone/>
            </a:pPr>
            <a:r>
              <a:t/>
            </a:r>
            <a:endParaRPr b="1">
              <a:latin typeface="Ubuntu"/>
              <a:ea typeface="Ubuntu"/>
              <a:cs typeface="Ubuntu"/>
              <a:sym typeface="Ubuntu"/>
            </a:endParaRPr>
          </a:p>
          <a:p>
            <a:pPr lvl="0" rtl="0">
              <a:spcBef>
                <a:spcPts val="0"/>
              </a:spcBef>
              <a:buNone/>
            </a:pPr>
            <a:r>
              <a:rPr lang="en-GB">
                <a:latin typeface="Ubuntu"/>
                <a:ea typeface="Ubuntu"/>
                <a:cs typeface="Ubuntu"/>
                <a:sym typeface="Ubuntu"/>
              </a:rPr>
              <a:t>Yay</a:t>
            </a:r>
          </a:p>
          <a:p>
            <a:pPr lvl="0" rtl="0">
              <a:spcBef>
                <a:spcPts val="0"/>
              </a:spcBef>
              <a:buNone/>
            </a:pPr>
            <a:r>
              <a:t/>
            </a:r>
            <a:endParaRPr>
              <a:latin typeface="Ubuntu"/>
              <a:ea typeface="Ubuntu"/>
              <a:cs typeface="Ubuntu"/>
              <a:sym typeface="Ubuntu"/>
            </a:endParaRPr>
          </a:p>
          <a:p>
            <a:pPr lvl="0" rtl="0">
              <a:spcBef>
                <a:spcPts val="0"/>
              </a:spcBef>
              <a:buNone/>
            </a:pPr>
            <a:r>
              <a:rPr lang="en-GB">
                <a:latin typeface="Ubuntu"/>
                <a:ea typeface="Ubuntu"/>
                <a:cs typeface="Ubuntu"/>
                <a:sym typeface="Ubuntu"/>
              </a:rPr>
              <a:t>The combined audio-visual features improve the accuracy greatly in low SNR conditions. The difference is as much as 73% for SNR0.</a:t>
            </a:r>
          </a:p>
          <a:p>
            <a:pPr lvl="0" rtl="0">
              <a:spcBef>
                <a:spcPts val="0"/>
              </a:spcBef>
              <a:buNone/>
            </a:pPr>
            <a:r>
              <a:t/>
            </a:r>
            <a:endParaRPr>
              <a:latin typeface="Ubuntu"/>
              <a:ea typeface="Ubuntu"/>
              <a:cs typeface="Ubuntu"/>
              <a:sym typeface="Ubuntu"/>
            </a:endParaRPr>
          </a:p>
          <a:p>
            <a:pPr lvl="0" rtl="0">
              <a:spcBef>
                <a:spcPts val="0"/>
              </a:spcBef>
              <a:buNone/>
            </a:pPr>
            <a:r>
              <a:rPr b="1" lang="en-GB">
                <a:latin typeface="Ubuntu"/>
                <a:ea typeface="Ubuntu"/>
                <a:cs typeface="Ubuntu"/>
                <a:sym typeface="Ubuntu"/>
              </a:rPr>
              <a:t>[CLICK]</a:t>
            </a:r>
          </a:p>
          <a:p>
            <a:pPr lvl="0" rtl="0">
              <a:spcBef>
                <a:spcPts val="0"/>
              </a:spcBef>
              <a:buNone/>
            </a:pPr>
            <a:r>
              <a:t/>
            </a:r>
            <a:endParaRPr>
              <a:latin typeface="Ubuntu"/>
              <a:ea typeface="Ubuntu"/>
              <a:cs typeface="Ubuntu"/>
              <a:sym typeface="Ubuntu"/>
            </a:endParaRPr>
          </a:p>
          <a:p>
            <a:pPr lvl="0">
              <a:spcBef>
                <a:spcPts val="0"/>
              </a:spcBef>
              <a:buNone/>
            </a:pPr>
            <a:r>
              <a:rPr lang="en-GB">
                <a:latin typeface="Ubuntu"/>
                <a:ea typeface="Ubuntu"/>
                <a:cs typeface="Ubuntu"/>
                <a:sym typeface="Ubuntu"/>
              </a:rPr>
              <a:t>Mission accomplished</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5" name="Shape 435"/>
        <p:cNvGrpSpPr/>
        <p:nvPr/>
      </p:nvGrpSpPr>
      <p:grpSpPr>
        <a:xfrm>
          <a:off x="0" y="0"/>
          <a:ext cx="0" cy="0"/>
          <a:chOff x="0" y="0"/>
          <a:chExt cx="0" cy="0"/>
        </a:xfrm>
      </p:grpSpPr>
      <p:sp>
        <p:nvSpPr>
          <p:cNvPr id="436" name="Shape 4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7" name="Shape 43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 name="Shape 73"/>
        <p:cNvGrpSpPr/>
        <p:nvPr/>
      </p:nvGrpSpPr>
      <p:grpSpPr>
        <a:xfrm>
          <a:off x="0" y="0"/>
          <a:ext cx="0" cy="0"/>
          <a:chOff x="0" y="0"/>
          <a:chExt cx="0" cy="0"/>
        </a:xfrm>
      </p:grpSpPr>
      <p:sp>
        <p:nvSpPr>
          <p:cNvPr id="74" name="Shape 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 name="Shape 75"/>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AutoNum type="arabicPeriod"/>
            </a:pPr>
            <a:r>
              <a:rPr b="1" lang="en-GB"/>
              <a:t>ALEX</a:t>
            </a:r>
          </a:p>
          <a:p>
            <a:pPr indent="-228600" lvl="0" marL="457200" rtl="0">
              <a:spcBef>
                <a:spcPts val="0"/>
              </a:spcBef>
              <a:buAutoNum type="arabicPeriod"/>
            </a:pPr>
            <a:r>
              <a:rPr lang="en-GB"/>
              <a:t>LPC - linear predictive coefficients</a:t>
            </a:r>
          </a:p>
          <a:p>
            <a:pPr indent="-228600" lvl="0" marL="457200" rtl="0">
              <a:spcBef>
                <a:spcPts val="0"/>
              </a:spcBef>
              <a:buAutoNum type="arabicPeriod"/>
            </a:pPr>
            <a:r>
              <a:rPr lang="en-GB"/>
              <a:t>There are many published techniques but no one standardized technique to do it. Mostly based on a mixture of techniques and comparing their performance with others.</a:t>
            </a:r>
          </a:p>
          <a:p>
            <a:pPr indent="-228600" lvl="0" marL="457200" rtl="0">
              <a:spcBef>
                <a:spcPts val="0"/>
              </a:spcBef>
              <a:buAutoNum type="arabicPeriod"/>
            </a:pPr>
            <a:r>
              <a:rPr lang="en-GB"/>
              <a:t>Estimate lip geometry using image filtering and statistical interpretations techniques. Make use of shared database so it is very accurate.</a:t>
            </a:r>
          </a:p>
          <a:p>
            <a:pPr indent="-228600" lvl="0" marL="457200" rtl="0">
              <a:spcBef>
                <a:spcPts val="0"/>
              </a:spcBef>
              <a:buAutoNum type="arabicPeriod"/>
            </a:pPr>
            <a:r>
              <a:rPr lang="en-GB"/>
              <a:t>Lip motion estimation measures the movements on the contour of the mouth. For example, we can tell there are more vertical movements than horizontal at the contours.</a:t>
            </a:r>
          </a:p>
          <a:p>
            <a:pPr indent="-228600" lvl="0" marL="457200" rtl="0">
              <a:spcBef>
                <a:spcPts val="0"/>
              </a:spcBef>
              <a:buAutoNum type="arabicPeriod"/>
            </a:pPr>
            <a:r>
              <a:rPr lang="en-GB"/>
              <a:t>Lips not the only factor, we can have position of tongue, teeths etc. Find the area of teeth or its distance from the center of mouth.</a:t>
            </a:r>
          </a:p>
          <a:p>
            <a:pPr indent="-228600" lvl="0" marL="457200" rtl="0">
              <a:spcBef>
                <a:spcPts val="0"/>
              </a:spcBef>
              <a:buAutoNum type="arabicPeriod"/>
            </a:pPr>
            <a:r>
              <a:rPr lang="en-GB"/>
              <a:t>Use bezier curves to represent the lip shape. Take the ratio of feature points on the curve. Best if your face has golden ratio.</a:t>
            </a:r>
          </a:p>
          <a:p>
            <a:pPr indent="-228600" lvl="0" marL="457200" rtl="0">
              <a:spcBef>
                <a:spcPts val="0"/>
              </a:spcBef>
              <a:buAutoNum type="arabicPeriod"/>
            </a:pPr>
            <a:r>
              <a:rPr lang="en-GB"/>
              <a:t>We used similar approach to #1 and #2</a:t>
            </a:r>
          </a:p>
          <a:p>
            <a:pPr lvl="0" rtl="0">
              <a:spcBef>
                <a:spcPts val="0"/>
              </a:spcBef>
              <a:buNone/>
            </a:pPr>
            <a:r>
              <a:t/>
            </a:r>
            <a:endParaRPr/>
          </a:p>
          <a:p>
            <a:pPr lvl="0" rtl="0">
              <a:spcBef>
                <a:spcPts val="0"/>
              </a:spcBef>
              <a:buNone/>
            </a:pPr>
            <a:r>
              <a:t/>
            </a:r>
            <a:endParaRPr/>
          </a:p>
          <a:p>
            <a:pPr lvl="0" rtl="0">
              <a:spcBef>
                <a:spcPts val="0"/>
              </a:spcBef>
              <a:buNone/>
            </a:pPr>
            <a:r>
              <a:rPr lang="en-GB"/>
              <a:t>MICHAL’S COMMENT - JUST MENTION THE ONES WE USE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 name="Shape 79"/>
        <p:cNvGrpSpPr/>
        <p:nvPr/>
      </p:nvGrpSpPr>
      <p:grpSpPr>
        <a:xfrm>
          <a:off x="0" y="0"/>
          <a:ext cx="0" cy="0"/>
          <a:chOff x="0" y="0"/>
          <a:chExt cx="0" cy="0"/>
        </a:xfrm>
      </p:grpSpPr>
      <p:sp>
        <p:nvSpPr>
          <p:cNvPr id="80" name="Shape 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 name="Shape 8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b="1" lang="en-GB">
                <a:latin typeface="Ubuntu"/>
                <a:ea typeface="Ubuntu"/>
                <a:cs typeface="Ubuntu"/>
                <a:sym typeface="Ubuntu"/>
              </a:rPr>
              <a:t>MICHAL - SLIDE 5 - OUR APPROACH </a:t>
            </a:r>
          </a:p>
          <a:p>
            <a:pPr lvl="0" rtl="0">
              <a:spcBef>
                <a:spcPts val="0"/>
              </a:spcBef>
              <a:buNone/>
            </a:pPr>
            <a:r>
              <a:t/>
            </a:r>
            <a:endParaRPr b="1">
              <a:latin typeface="Ubuntu"/>
              <a:ea typeface="Ubuntu"/>
              <a:cs typeface="Ubuntu"/>
              <a:sym typeface="Ubuntu"/>
            </a:endParaRPr>
          </a:p>
          <a:p>
            <a:pPr lvl="0" rtl="0">
              <a:spcBef>
                <a:spcPts val="0"/>
              </a:spcBef>
              <a:buNone/>
            </a:pPr>
            <a:r>
              <a:t/>
            </a:r>
            <a:endParaRPr b="1">
              <a:latin typeface="Ubuntu"/>
              <a:ea typeface="Ubuntu"/>
              <a:cs typeface="Ubuntu"/>
              <a:sym typeface="Ubuntu"/>
            </a:endParaRPr>
          </a:p>
          <a:p>
            <a:pPr lvl="0" rtl="0">
              <a:spcBef>
                <a:spcPts val="0"/>
              </a:spcBef>
              <a:buNone/>
            </a:pPr>
            <a:r>
              <a:rPr lang="en-GB">
                <a:latin typeface="Ubuntu"/>
                <a:ea typeface="Ubuntu"/>
                <a:cs typeface="Ubuntu"/>
                <a:sym typeface="Ubuntu"/>
              </a:rPr>
              <a:t>Inspired by motion  tracking techniques used in Hollywood films we decided to paint little green dots on Alex’s face hoping this would give us a good basis for isolating the mouth region.</a:t>
            </a:r>
          </a:p>
          <a:p>
            <a:pPr lvl="0" rtl="0">
              <a:spcBef>
                <a:spcPts val="0"/>
              </a:spcBef>
              <a:buNone/>
            </a:pPr>
            <a:r>
              <a:t/>
            </a:r>
            <a:endParaRPr>
              <a:latin typeface="Ubuntu"/>
              <a:ea typeface="Ubuntu"/>
              <a:cs typeface="Ubuntu"/>
              <a:sym typeface="Ubuntu"/>
            </a:endParaRPr>
          </a:p>
          <a:p>
            <a:pPr lvl="0" rtl="0">
              <a:spcBef>
                <a:spcPts val="0"/>
              </a:spcBef>
              <a:buNone/>
            </a:pPr>
            <a:r>
              <a:rPr lang="en-GB">
                <a:latin typeface="Ubuntu"/>
                <a:ea typeface="Ubuntu"/>
                <a:cs typeface="Ubuntu"/>
                <a:sym typeface="Ubuntu"/>
              </a:rPr>
              <a:t>And here’s the list of features we managed to extract in the end. We’ll talk about them in a second.</a:t>
            </a:r>
          </a:p>
          <a:p>
            <a:pPr lvl="0" rtl="0">
              <a:spcBef>
                <a:spcPts val="0"/>
              </a:spcBef>
              <a:buNone/>
            </a:pPr>
            <a:r>
              <a:t/>
            </a:r>
            <a:endParaRPr>
              <a:latin typeface="Ubuntu"/>
              <a:ea typeface="Ubuntu"/>
              <a:cs typeface="Ubuntu"/>
              <a:sym typeface="Ubuntu"/>
            </a:endParaRPr>
          </a:p>
          <a:p>
            <a:pPr lvl="0" rtl="0">
              <a:spcBef>
                <a:spcPts val="0"/>
              </a:spcBef>
              <a:buNone/>
            </a:pPr>
            <a:r>
              <a:t/>
            </a:r>
            <a:endParaRPr>
              <a:latin typeface="Ubuntu"/>
              <a:ea typeface="Ubuntu"/>
              <a:cs typeface="Ubuntu"/>
              <a:sym typeface="Ubuntu"/>
            </a:endParaRPr>
          </a:p>
          <a:p>
            <a:pPr lvl="0" rtl="0">
              <a:spcBef>
                <a:spcPts val="0"/>
              </a:spcBef>
              <a:buNone/>
            </a:pPr>
            <a:r>
              <a:t/>
            </a:r>
            <a:endParaRPr>
              <a:latin typeface="Ubuntu"/>
              <a:ea typeface="Ubuntu"/>
              <a:cs typeface="Ubuntu"/>
              <a:sym typeface="Ubuntu"/>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 name="Shape 9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b="1" lang="en-GB">
                <a:latin typeface="Ubuntu"/>
                <a:ea typeface="Ubuntu"/>
                <a:cs typeface="Ubuntu"/>
                <a:sym typeface="Ubuntu"/>
              </a:rPr>
              <a:t>MICHAL - SLIDE 6 - WHY GREEN?</a:t>
            </a:r>
          </a:p>
          <a:p>
            <a:pPr lvl="0" rtl="0">
              <a:spcBef>
                <a:spcPts val="0"/>
              </a:spcBef>
              <a:buNone/>
            </a:pPr>
            <a:r>
              <a:t/>
            </a:r>
            <a:endParaRPr>
              <a:latin typeface="Ubuntu"/>
              <a:ea typeface="Ubuntu"/>
              <a:cs typeface="Ubuntu"/>
              <a:sym typeface="Ubuntu"/>
            </a:endParaRPr>
          </a:p>
          <a:p>
            <a:pPr lvl="0" rtl="0">
              <a:spcBef>
                <a:spcPts val="0"/>
              </a:spcBef>
              <a:buNone/>
            </a:pPr>
            <a:r>
              <a:rPr lang="en-GB">
                <a:latin typeface="Ubuntu"/>
                <a:ea typeface="Ubuntu"/>
                <a:cs typeface="Ubuntu"/>
                <a:sym typeface="Ubuntu"/>
              </a:rPr>
              <a:t>But why were the dots green?</a:t>
            </a:r>
          </a:p>
          <a:p>
            <a:pPr lvl="0" rtl="0">
              <a:spcBef>
                <a:spcPts val="0"/>
              </a:spcBef>
              <a:buNone/>
            </a:pPr>
            <a:r>
              <a:rPr lang="en-GB">
                <a:latin typeface="Ubuntu"/>
                <a:ea typeface="Ubuntu"/>
                <a:cs typeface="Ubuntu"/>
                <a:sym typeface="Ubuntu"/>
              </a:rPr>
              <a:t>Three reasons.</a:t>
            </a:r>
          </a:p>
          <a:p>
            <a:pPr lvl="0" rtl="0">
              <a:spcBef>
                <a:spcPts val="0"/>
              </a:spcBef>
              <a:buNone/>
            </a:pPr>
            <a:r>
              <a:t/>
            </a:r>
            <a:endParaRPr>
              <a:latin typeface="Ubuntu"/>
              <a:ea typeface="Ubuntu"/>
              <a:cs typeface="Ubuntu"/>
              <a:sym typeface="Ubuntu"/>
            </a:endParaRPr>
          </a:p>
          <a:p>
            <a:pPr lvl="0" rtl="0">
              <a:spcBef>
                <a:spcPts val="0"/>
              </a:spcBef>
              <a:buNone/>
            </a:pPr>
            <a:r>
              <a:rPr lang="en-GB">
                <a:latin typeface="Ubuntu"/>
                <a:ea typeface="Ubuntu"/>
                <a:cs typeface="Ubuntu"/>
                <a:sym typeface="Ubuntu"/>
              </a:rPr>
              <a:t>1.	Chroma keying - the technique of removing the background behind a moving object. The green is commonly used as the background colour.</a:t>
            </a:r>
          </a:p>
          <a:p>
            <a:pPr lvl="0" rtl="0">
              <a:spcBef>
                <a:spcPts val="0"/>
              </a:spcBef>
              <a:buNone/>
            </a:pPr>
            <a:r>
              <a:t/>
            </a:r>
            <a:endParaRPr>
              <a:latin typeface="Ubuntu"/>
              <a:ea typeface="Ubuntu"/>
              <a:cs typeface="Ubuntu"/>
              <a:sym typeface="Ubuntu"/>
            </a:endParaRPr>
          </a:p>
          <a:p>
            <a:pPr lvl="0" rtl="0">
              <a:spcBef>
                <a:spcPts val="0"/>
              </a:spcBef>
              <a:buNone/>
            </a:pPr>
            <a:r>
              <a:rPr lang="en-GB">
                <a:latin typeface="Ubuntu"/>
                <a:ea typeface="Ubuntu"/>
                <a:cs typeface="Ubuntu"/>
                <a:sym typeface="Ubuntu"/>
              </a:rPr>
              <a:t>2.	Green markers, because of the perceived luminance and the fact that there’s not a lot of it in the human skin,  just stand out. </a:t>
            </a:r>
          </a:p>
          <a:p>
            <a:pPr lvl="0" rtl="0">
              <a:spcBef>
                <a:spcPts val="0"/>
              </a:spcBef>
              <a:buNone/>
            </a:pPr>
            <a:r>
              <a:t/>
            </a:r>
            <a:endParaRPr>
              <a:latin typeface="Ubuntu"/>
              <a:ea typeface="Ubuntu"/>
              <a:cs typeface="Ubuntu"/>
              <a:sym typeface="Ubuntu"/>
            </a:endParaRPr>
          </a:p>
          <a:p>
            <a:pPr lvl="0" rtl="0">
              <a:spcBef>
                <a:spcPts val="0"/>
              </a:spcBef>
              <a:buNone/>
            </a:pPr>
            <a:r>
              <a:rPr lang="en-GB">
                <a:latin typeface="Ubuntu"/>
                <a:ea typeface="Ubuntu"/>
                <a:cs typeface="Ubuntu"/>
                <a:sym typeface="Ubuntu"/>
              </a:rPr>
              <a:t>3.	The DSLR camera we used for our recordings uses CMOS(</a:t>
            </a:r>
            <a:r>
              <a:rPr lang="en-GB" sz="1200">
                <a:solidFill>
                  <a:srgbClr val="222222"/>
                </a:solidFill>
                <a:highlight>
                  <a:srgbClr val="FFFFFF"/>
                </a:highlight>
                <a:latin typeface="Ubuntu"/>
                <a:ea typeface="Ubuntu"/>
                <a:cs typeface="Ubuntu"/>
                <a:sym typeface="Ubuntu"/>
              </a:rPr>
              <a:t>complementary metal-oxide semiconductor)</a:t>
            </a:r>
            <a:r>
              <a:rPr lang="en-GB">
                <a:latin typeface="Ubuntu"/>
                <a:ea typeface="Ubuntu"/>
                <a:cs typeface="Ubuntu"/>
                <a:sym typeface="Ubuntu"/>
              </a:rPr>
              <a:t> sensors which feature a Bayer Pattern filter to generate the image. This filter generates twice as much green information as red or blue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 name="Shape 102"/>
        <p:cNvGrpSpPr/>
        <p:nvPr/>
      </p:nvGrpSpPr>
      <p:grpSpPr>
        <a:xfrm>
          <a:off x="0" y="0"/>
          <a:ext cx="0" cy="0"/>
          <a:chOff x="0" y="0"/>
          <a:chExt cx="0" cy="0"/>
        </a:xfrm>
      </p:grpSpPr>
      <p:sp>
        <p:nvSpPr>
          <p:cNvPr id="103" name="Shape 1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 name="Shape 10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b="1" lang="en-GB">
                <a:latin typeface="Ubuntu"/>
                <a:ea typeface="Ubuntu"/>
                <a:cs typeface="Ubuntu"/>
                <a:sym typeface="Ubuntu"/>
              </a:rPr>
              <a:t>MICHAL - SLIDE 7 - DATA SET RECORDING SPECS</a:t>
            </a:r>
          </a:p>
          <a:p>
            <a:pPr lvl="0" rtl="0">
              <a:spcBef>
                <a:spcPts val="0"/>
              </a:spcBef>
              <a:buNone/>
            </a:pPr>
            <a:r>
              <a:t/>
            </a:r>
            <a:endParaRPr>
              <a:latin typeface="Ubuntu"/>
              <a:ea typeface="Ubuntu"/>
              <a:cs typeface="Ubuntu"/>
              <a:sym typeface="Ubuntu"/>
            </a:endParaRPr>
          </a:p>
          <a:p>
            <a:pPr lvl="0" rtl="0">
              <a:spcBef>
                <a:spcPts val="0"/>
              </a:spcBef>
              <a:buNone/>
            </a:pPr>
            <a:r>
              <a:rPr lang="en-GB">
                <a:latin typeface="Ubuntu"/>
                <a:ea typeface="Ubuntu"/>
                <a:cs typeface="Ubuntu"/>
                <a:sym typeface="Ubuntu"/>
              </a:rPr>
              <a:t>One of the biggest problems  we had to face was the mismatch between training and testing videos. </a:t>
            </a:r>
          </a:p>
          <a:p>
            <a:pPr lvl="0" rtl="0">
              <a:spcBef>
                <a:spcPts val="0"/>
              </a:spcBef>
              <a:buNone/>
            </a:pPr>
            <a:r>
              <a:t/>
            </a:r>
            <a:endParaRPr>
              <a:latin typeface="Ubuntu"/>
              <a:ea typeface="Ubuntu"/>
              <a:cs typeface="Ubuntu"/>
              <a:sym typeface="Ubuntu"/>
            </a:endParaRPr>
          </a:p>
          <a:p>
            <a:pPr lvl="0" rtl="0">
              <a:spcBef>
                <a:spcPts val="0"/>
              </a:spcBef>
              <a:buNone/>
            </a:pPr>
            <a:r>
              <a:rPr lang="en-GB">
                <a:latin typeface="Ubuntu"/>
                <a:ea typeface="Ubuntu"/>
                <a:cs typeface="Ubuntu"/>
                <a:sym typeface="Ubuntu"/>
              </a:rPr>
              <a:t>They were recorded on two different days. </a:t>
            </a:r>
          </a:p>
          <a:p>
            <a:pPr lvl="0" rtl="0">
              <a:spcBef>
                <a:spcPts val="0"/>
              </a:spcBef>
              <a:buNone/>
            </a:pPr>
            <a:r>
              <a:t/>
            </a:r>
            <a:endParaRPr>
              <a:latin typeface="Ubuntu"/>
              <a:ea typeface="Ubuntu"/>
              <a:cs typeface="Ubuntu"/>
              <a:sym typeface="Ubuntu"/>
            </a:endParaRPr>
          </a:p>
          <a:p>
            <a:pPr lvl="0" rtl="0">
              <a:spcBef>
                <a:spcPts val="0"/>
              </a:spcBef>
              <a:buNone/>
            </a:pPr>
            <a:r>
              <a:rPr lang="en-GB">
                <a:latin typeface="Ubuntu"/>
                <a:ea typeface="Ubuntu"/>
                <a:cs typeface="Ubuntu"/>
                <a:sym typeface="Ubuntu"/>
              </a:rPr>
              <a:t>Not a good idea when you want to train the model on one and test on the other.</a:t>
            </a:r>
          </a:p>
          <a:p>
            <a:pPr lvl="0" rtl="0">
              <a:spcBef>
                <a:spcPts val="0"/>
              </a:spcBef>
              <a:buNone/>
            </a:pPr>
            <a:r>
              <a:t/>
            </a:r>
            <a:endParaRPr>
              <a:latin typeface="Ubuntu"/>
              <a:ea typeface="Ubuntu"/>
              <a:cs typeface="Ubuntu"/>
              <a:sym typeface="Ubuntu"/>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b="1" lang="en-GB">
                <a:latin typeface="Ubuntu"/>
                <a:ea typeface="Ubuntu"/>
                <a:cs typeface="Ubuntu"/>
                <a:sym typeface="Ubuntu"/>
              </a:rPr>
              <a:t>MICHAL - SLIDE 7 - DATA SET COLOUR CORRECTION</a:t>
            </a:r>
          </a:p>
          <a:p>
            <a:pPr lvl="0" rtl="0">
              <a:spcBef>
                <a:spcPts val="0"/>
              </a:spcBef>
              <a:buNone/>
            </a:pPr>
            <a:r>
              <a:t/>
            </a:r>
            <a:endParaRPr b="1">
              <a:latin typeface="Ubuntu"/>
              <a:ea typeface="Ubuntu"/>
              <a:cs typeface="Ubuntu"/>
              <a:sym typeface="Ubuntu"/>
            </a:endParaRPr>
          </a:p>
          <a:p>
            <a:pPr lvl="0" rtl="0">
              <a:spcBef>
                <a:spcPts val="0"/>
              </a:spcBef>
              <a:buNone/>
            </a:pPr>
            <a:r>
              <a:rPr lang="en-GB">
                <a:latin typeface="Ubuntu"/>
                <a:ea typeface="Ubuntu"/>
                <a:cs typeface="Ubuntu"/>
                <a:sym typeface="Ubuntu"/>
              </a:rPr>
              <a:t>First issue you can see immediately is that the tone of the frames is not exactly matching</a:t>
            </a:r>
          </a:p>
          <a:p>
            <a:pPr lvl="0" rtl="0">
              <a:spcBef>
                <a:spcPts val="0"/>
              </a:spcBef>
              <a:buNone/>
            </a:pPr>
            <a:r>
              <a:t/>
            </a:r>
            <a:endParaRPr b="1">
              <a:latin typeface="Ubuntu"/>
              <a:ea typeface="Ubuntu"/>
              <a:cs typeface="Ubuntu"/>
              <a:sym typeface="Ubuntu"/>
            </a:endParaRPr>
          </a:p>
          <a:p>
            <a:pPr lvl="0" rtl="0">
              <a:spcBef>
                <a:spcPts val="0"/>
              </a:spcBef>
              <a:buNone/>
            </a:pPr>
            <a:r>
              <a:rPr b="1" lang="en-GB">
                <a:latin typeface="Ubuntu"/>
                <a:ea typeface="Ubuntu"/>
                <a:cs typeface="Ubuntu"/>
                <a:sym typeface="Ubuntu"/>
              </a:rPr>
              <a:t>[CLICK]</a:t>
            </a:r>
          </a:p>
          <a:p>
            <a:pPr lvl="0" rtl="0">
              <a:spcBef>
                <a:spcPts val="0"/>
              </a:spcBef>
              <a:buNone/>
            </a:pPr>
            <a:r>
              <a:t/>
            </a:r>
            <a:endParaRPr b="1">
              <a:latin typeface="Ubuntu"/>
              <a:ea typeface="Ubuntu"/>
              <a:cs typeface="Ubuntu"/>
              <a:sym typeface="Ubuntu"/>
            </a:endParaRPr>
          </a:p>
          <a:p>
            <a:pPr lvl="0" rtl="0">
              <a:spcBef>
                <a:spcPts val="0"/>
              </a:spcBef>
              <a:buNone/>
            </a:pPr>
            <a:r>
              <a:rPr lang="en-GB">
                <a:latin typeface="Ubuntu"/>
                <a:ea typeface="Ubuntu"/>
                <a:cs typeface="Ubuntu"/>
                <a:sym typeface="Ubuntu"/>
              </a:rPr>
              <a:t>Modified the warmth of the image</a:t>
            </a:r>
          </a:p>
          <a:p>
            <a:pPr lvl="0">
              <a:spcBef>
                <a:spcPts val="0"/>
              </a:spcBef>
              <a:buNone/>
            </a:pPr>
            <a:r>
              <a:rPr lang="en-GB">
                <a:latin typeface="Ubuntu"/>
                <a:ea typeface="Ubuntu"/>
                <a:cs typeface="Ubuntu"/>
                <a:sym typeface="Ubuntu"/>
              </a:rPr>
              <a:t>The green became ‘greener’ and less blue so it was easier to pick up - this increased the recognition accuracy</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b="1" lang="en-GB">
                <a:latin typeface="Ubuntu"/>
                <a:ea typeface="Ubuntu"/>
                <a:cs typeface="Ubuntu"/>
                <a:sym typeface="Ubuntu"/>
              </a:rPr>
              <a:t>MICHAL - SLIDE 9 - DATA SET DIFFERENCE IN FRAMING</a:t>
            </a:r>
          </a:p>
          <a:p>
            <a:pPr lvl="0" rtl="0">
              <a:spcBef>
                <a:spcPts val="0"/>
              </a:spcBef>
              <a:buNone/>
            </a:pPr>
            <a:r>
              <a:t/>
            </a:r>
            <a:endParaRPr b="1">
              <a:latin typeface="Ubuntu"/>
              <a:ea typeface="Ubuntu"/>
              <a:cs typeface="Ubuntu"/>
              <a:sym typeface="Ubuntu"/>
            </a:endParaRPr>
          </a:p>
          <a:p>
            <a:pPr lvl="0" rtl="0">
              <a:spcBef>
                <a:spcPts val="0"/>
              </a:spcBef>
              <a:buNone/>
            </a:pPr>
            <a:r>
              <a:rPr lang="en-GB">
                <a:latin typeface="Ubuntu"/>
                <a:ea typeface="Ubuntu"/>
                <a:cs typeface="Ubuntu"/>
                <a:sym typeface="Ubuntu"/>
              </a:rPr>
              <a:t>The second problem was the differences in framing.</a:t>
            </a:r>
          </a:p>
          <a:p>
            <a:pPr lvl="0" rtl="0">
              <a:spcBef>
                <a:spcPts val="0"/>
              </a:spcBef>
              <a:buNone/>
            </a:pPr>
            <a:r>
              <a:rPr lang="en-GB">
                <a:latin typeface="Ubuntu"/>
                <a:ea typeface="Ubuntu"/>
                <a:cs typeface="Ubuntu"/>
                <a:sym typeface="Ubuntu"/>
              </a:rPr>
              <a:t>It was not severe but forced us to ditch the easy hard-coded cropping box and implement an algorithm that would move the position of the box on a frame by frame basis. Alex is going to talk a bit more about that later.</a:t>
            </a:r>
          </a:p>
          <a:p>
            <a:pPr lvl="0" rtl="0">
              <a:spcBef>
                <a:spcPts val="0"/>
              </a:spcBef>
              <a:buNone/>
            </a:pPr>
            <a:r>
              <a:t/>
            </a:r>
            <a:endParaRPr>
              <a:latin typeface="Ubuntu"/>
              <a:ea typeface="Ubuntu"/>
              <a:cs typeface="Ubuntu"/>
              <a:sym typeface="Ubuntu"/>
            </a:endParaRPr>
          </a:p>
          <a:p>
            <a:pPr lvl="0">
              <a:spcBef>
                <a:spcPts val="0"/>
              </a:spcBef>
              <a:buNone/>
            </a:pPr>
            <a:r>
              <a:t/>
            </a:r>
            <a:endParaRPr>
              <a:latin typeface="Ubuntu"/>
              <a:ea typeface="Ubuntu"/>
              <a:cs typeface="Ubuntu"/>
              <a:sym typeface="Ubuntu"/>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grpSp>
        <p:nvGrpSpPr>
          <p:cNvPr id="10" name="Shape 10"/>
          <p:cNvGrpSpPr/>
          <p:nvPr/>
        </p:nvGrpSpPr>
        <p:grpSpPr>
          <a:xfrm>
            <a:off x="4350278" y="2855377"/>
            <a:ext cx="443588" cy="105632"/>
            <a:chOff x="4137525" y="2915950"/>
            <a:chExt cx="869099" cy="206999"/>
          </a:xfrm>
        </p:grpSpPr>
        <p:sp>
          <p:nvSpPr>
            <p:cNvPr id="11" name="Shape 11"/>
            <p:cNvSpPr/>
            <p:nvPr/>
          </p:nvSpPr>
          <p:spPr>
            <a:xfrm>
              <a:off x="4468575" y="2915950"/>
              <a:ext cx="206999" cy="206999"/>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12" name="Shape 12"/>
            <p:cNvSpPr/>
            <p:nvPr/>
          </p:nvSpPr>
          <p:spPr>
            <a:xfrm>
              <a:off x="4799625" y="2915950"/>
              <a:ext cx="206999" cy="206999"/>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13" name="Shape 13"/>
            <p:cNvSpPr/>
            <p:nvPr/>
          </p:nvSpPr>
          <p:spPr>
            <a:xfrm>
              <a:off x="4137525" y="2915950"/>
              <a:ext cx="206999" cy="206999"/>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grpSp>
      <p:sp>
        <p:nvSpPr>
          <p:cNvPr id="14" name="Shape 14"/>
          <p:cNvSpPr txBox="1"/>
          <p:nvPr>
            <p:ph type="ctrTitle"/>
          </p:nvPr>
        </p:nvSpPr>
        <p:spPr>
          <a:xfrm>
            <a:off x="671257" y="990800"/>
            <a:ext cx="7801500" cy="1730099"/>
          </a:xfrm>
          <a:prstGeom prst="rect">
            <a:avLst/>
          </a:prstGeom>
        </p:spPr>
        <p:txBody>
          <a:bodyPr anchorCtr="0" anchor="b" bIns="91425" lIns="91425" rIns="91425" tIns="91425"/>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p:txBody>
      </p:sp>
      <p:sp>
        <p:nvSpPr>
          <p:cNvPr id="15" name="Shape 15"/>
          <p:cNvSpPr txBox="1"/>
          <p:nvPr>
            <p:ph idx="1" type="subTitle"/>
          </p:nvPr>
        </p:nvSpPr>
        <p:spPr>
          <a:xfrm>
            <a:off x="671250" y="3174875"/>
            <a:ext cx="78015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16" name="Shape 16"/>
          <p:cNvSpPr txBox="1"/>
          <p:nvPr>
            <p:ph idx="12" type="sldNum"/>
          </p:nvPr>
        </p:nvSpPr>
        <p:spPr>
          <a:xfrm>
            <a:off x="8490250" y="4681009"/>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9" name="Shape 49"/>
        <p:cNvGrpSpPr/>
        <p:nvPr/>
      </p:nvGrpSpPr>
      <p:grpSpPr>
        <a:xfrm>
          <a:off x="0" y="0"/>
          <a:ext cx="0" cy="0"/>
          <a:chOff x="0" y="0"/>
          <a:chExt cx="0" cy="0"/>
        </a:xfrm>
      </p:grpSpPr>
      <p:sp>
        <p:nvSpPr>
          <p:cNvPr id="50" name="Shape 50"/>
          <p:cNvSpPr txBox="1"/>
          <p:nvPr>
            <p:ph type="title"/>
          </p:nvPr>
        </p:nvSpPr>
        <p:spPr>
          <a:xfrm>
            <a:off x="311700" y="1255275"/>
            <a:ext cx="8520599" cy="18906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51" name="Shape 51"/>
          <p:cNvSpPr txBox="1"/>
          <p:nvPr>
            <p:ph idx="1" type="body"/>
          </p:nvPr>
        </p:nvSpPr>
        <p:spPr>
          <a:xfrm>
            <a:off x="311700" y="3228425"/>
            <a:ext cx="8520599"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2" name="Shape 52"/>
          <p:cNvSpPr txBox="1"/>
          <p:nvPr>
            <p:ph idx="12" type="sldNum"/>
          </p:nvPr>
        </p:nvSpPr>
        <p:spPr>
          <a:xfrm>
            <a:off x="8490250" y="4681009"/>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90250" y="4681009"/>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7" name="Shape 17"/>
        <p:cNvGrpSpPr/>
        <p:nvPr/>
      </p:nvGrpSpPr>
      <p:grpSpPr>
        <a:xfrm>
          <a:off x="0" y="0"/>
          <a:ext cx="0" cy="0"/>
          <a:chOff x="0" y="0"/>
          <a:chExt cx="0" cy="0"/>
        </a:xfrm>
      </p:grpSpPr>
      <p:sp>
        <p:nvSpPr>
          <p:cNvPr id="18" name="Shape 18"/>
          <p:cNvSpPr txBox="1"/>
          <p:nvPr>
            <p:ph type="title"/>
          </p:nvPr>
        </p:nvSpPr>
        <p:spPr>
          <a:xfrm>
            <a:off x="671250" y="2141250"/>
            <a:ext cx="7852199" cy="8610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9" name="Shape 19"/>
          <p:cNvSpPr txBox="1"/>
          <p:nvPr>
            <p:ph idx="12" type="sldNum"/>
          </p:nvPr>
        </p:nvSpPr>
        <p:spPr>
          <a:xfrm>
            <a:off x="8490250" y="4681009"/>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599" cy="572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8520599"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2" type="sldNum"/>
          </p:nvPr>
        </p:nvSpPr>
        <p:spPr>
          <a:xfrm>
            <a:off x="8490250" y="4681009"/>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4" name="Shape 24"/>
        <p:cNvGrpSpPr/>
        <p:nvPr/>
      </p:nvGrpSpPr>
      <p:grpSpPr>
        <a:xfrm>
          <a:off x="0" y="0"/>
          <a:ext cx="0" cy="0"/>
          <a:chOff x="0" y="0"/>
          <a:chExt cx="0" cy="0"/>
        </a:xfrm>
      </p:grpSpPr>
      <p:sp>
        <p:nvSpPr>
          <p:cNvPr id="25" name="Shape 25"/>
          <p:cNvSpPr txBox="1"/>
          <p:nvPr>
            <p:ph type="title"/>
          </p:nvPr>
        </p:nvSpPr>
        <p:spPr>
          <a:xfrm>
            <a:off x="311700" y="445025"/>
            <a:ext cx="8520599" cy="572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6" name="Shape 26"/>
          <p:cNvSpPr txBox="1"/>
          <p:nvPr>
            <p:ph idx="1" type="body"/>
          </p:nvPr>
        </p:nvSpPr>
        <p:spPr>
          <a:xfrm>
            <a:off x="311700" y="1152475"/>
            <a:ext cx="3999899"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7" name="Shape 27"/>
          <p:cNvSpPr txBox="1"/>
          <p:nvPr>
            <p:ph idx="2" type="body"/>
          </p:nvPr>
        </p:nvSpPr>
        <p:spPr>
          <a:xfrm>
            <a:off x="4832400" y="1152475"/>
            <a:ext cx="3999899"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8" name="Shape 28"/>
          <p:cNvSpPr txBox="1"/>
          <p:nvPr>
            <p:ph idx="12" type="sldNum"/>
          </p:nvPr>
        </p:nvSpPr>
        <p:spPr>
          <a:xfrm>
            <a:off x="8490250" y="4681009"/>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9" name="Shape 29"/>
        <p:cNvGrpSpPr/>
        <p:nvPr/>
      </p:nvGrpSpPr>
      <p:grpSpPr>
        <a:xfrm>
          <a:off x="0" y="0"/>
          <a:ext cx="0" cy="0"/>
          <a:chOff x="0" y="0"/>
          <a:chExt cx="0" cy="0"/>
        </a:xfrm>
      </p:grpSpPr>
      <p:sp>
        <p:nvSpPr>
          <p:cNvPr id="30" name="Shape 30"/>
          <p:cNvSpPr txBox="1"/>
          <p:nvPr>
            <p:ph type="title"/>
          </p:nvPr>
        </p:nvSpPr>
        <p:spPr>
          <a:xfrm>
            <a:off x="311700" y="445025"/>
            <a:ext cx="8520599" cy="572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1" name="Shape 31"/>
          <p:cNvSpPr txBox="1"/>
          <p:nvPr>
            <p:ph idx="12" type="sldNum"/>
          </p:nvPr>
        </p:nvSpPr>
        <p:spPr>
          <a:xfrm>
            <a:off x="8490250" y="4681009"/>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2" name="Shape 32"/>
        <p:cNvGrpSpPr/>
        <p:nvPr/>
      </p:nvGrpSpPr>
      <p:grpSpPr>
        <a:xfrm>
          <a:off x="0" y="0"/>
          <a:ext cx="0" cy="0"/>
          <a:chOff x="0" y="0"/>
          <a:chExt cx="0" cy="0"/>
        </a:xfrm>
      </p:grpSpPr>
      <p:sp>
        <p:nvSpPr>
          <p:cNvPr id="33" name="Shape 33"/>
          <p:cNvSpPr txBox="1"/>
          <p:nvPr>
            <p:ph type="title"/>
          </p:nvPr>
        </p:nvSpPr>
        <p:spPr>
          <a:xfrm>
            <a:off x="311700" y="555600"/>
            <a:ext cx="2807999" cy="755699"/>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4" name="Shape 34"/>
          <p:cNvSpPr txBox="1"/>
          <p:nvPr>
            <p:ph idx="1" type="body"/>
          </p:nvPr>
        </p:nvSpPr>
        <p:spPr>
          <a:xfrm>
            <a:off x="311700" y="1389600"/>
            <a:ext cx="2807999"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5" name="Shape 35"/>
          <p:cNvSpPr txBox="1"/>
          <p:nvPr>
            <p:ph idx="12" type="sldNum"/>
          </p:nvPr>
        </p:nvSpPr>
        <p:spPr>
          <a:xfrm>
            <a:off x="8490250" y="4681009"/>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lt2"/>
        </a:solidFill>
      </p:bgPr>
    </p:bg>
    <p:spTree>
      <p:nvGrpSpPr>
        <p:cNvPr id="36" name="Shape 36"/>
        <p:cNvGrpSpPr/>
        <p:nvPr/>
      </p:nvGrpSpPr>
      <p:grpSpPr>
        <a:xfrm>
          <a:off x="0" y="0"/>
          <a:ext cx="0" cy="0"/>
          <a:chOff x="0" y="0"/>
          <a:chExt cx="0" cy="0"/>
        </a:xfrm>
      </p:grpSpPr>
      <p:sp>
        <p:nvSpPr>
          <p:cNvPr id="37" name="Shape 37"/>
          <p:cNvSpPr txBox="1"/>
          <p:nvPr>
            <p:ph type="title"/>
          </p:nvPr>
        </p:nvSpPr>
        <p:spPr>
          <a:xfrm>
            <a:off x="490250" y="526350"/>
            <a:ext cx="6227100" cy="4090800"/>
          </a:xfrm>
          <a:prstGeom prst="rect">
            <a:avLst/>
          </a:prstGeom>
        </p:spPr>
        <p:txBody>
          <a:bodyPr anchorCtr="0" anchor="ctr" bIns="91425" lIns="91425" rIns="91425" tIns="91425"/>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38" name="Shape 38"/>
          <p:cNvSpPr txBox="1"/>
          <p:nvPr>
            <p:ph idx="12" type="sldNum"/>
          </p:nvPr>
        </p:nvSpPr>
        <p:spPr>
          <a:xfrm>
            <a:off x="8490250" y="4681009"/>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9" name="Shape 39"/>
        <p:cNvGrpSpPr/>
        <p:nvPr/>
      </p:nvGrpSpPr>
      <p:grpSpPr>
        <a:xfrm>
          <a:off x="0" y="0"/>
          <a:ext cx="0" cy="0"/>
          <a:chOff x="0" y="0"/>
          <a:chExt cx="0" cy="0"/>
        </a:xfrm>
      </p:grpSpPr>
      <p:sp>
        <p:nvSpPr>
          <p:cNvPr id="40" name="Shape 40"/>
          <p:cNvSpPr/>
          <p:nvPr/>
        </p:nvSpPr>
        <p:spPr>
          <a:xfrm>
            <a:off x="4572000" y="0"/>
            <a:ext cx="4572000" cy="5143499"/>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41" name="Shape 41"/>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2" name="Shape 42"/>
          <p:cNvSpPr txBox="1"/>
          <p:nvPr>
            <p:ph type="title"/>
          </p:nvPr>
        </p:nvSpPr>
        <p:spPr>
          <a:xfrm>
            <a:off x="265500" y="1081400"/>
            <a:ext cx="4045199" cy="1710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43" name="Shape 43"/>
          <p:cNvSpPr txBox="1"/>
          <p:nvPr>
            <p:ph idx="1" type="subTitle"/>
          </p:nvPr>
        </p:nvSpPr>
        <p:spPr>
          <a:xfrm>
            <a:off x="265500" y="2845200"/>
            <a:ext cx="4045199" cy="1345500"/>
          </a:xfrm>
          <a:prstGeom prst="rect">
            <a:avLst/>
          </a:prstGeom>
        </p:spPr>
        <p:txBody>
          <a:bodyPr anchorCtr="0" anchor="t" bIns="91425" lIns="91425" rIns="91425" tIns="91425"/>
          <a:lstStyle>
            <a:lvl1pPr lvl="0" algn="ctr">
              <a:lnSpc>
                <a:spcPct val="100000"/>
              </a:lnSpc>
              <a:spcBef>
                <a:spcPts val="0"/>
              </a:spcBef>
              <a:spcAft>
                <a:spcPts val="0"/>
              </a:spcAft>
              <a:buClr>
                <a:schemeClr val="dk1"/>
              </a:buClr>
              <a:buSzPct val="100000"/>
              <a:buNone/>
              <a:defRPr sz="2100">
                <a:solidFill>
                  <a:schemeClr val="dk1"/>
                </a:solidFill>
              </a:defRPr>
            </a:lvl1pPr>
            <a:lvl2pPr lvl="1" algn="ctr">
              <a:lnSpc>
                <a:spcPct val="100000"/>
              </a:lnSpc>
              <a:spcBef>
                <a:spcPts val="0"/>
              </a:spcBef>
              <a:spcAft>
                <a:spcPts val="0"/>
              </a:spcAft>
              <a:buClr>
                <a:schemeClr val="dk1"/>
              </a:buClr>
              <a:buSzPct val="100000"/>
              <a:buNone/>
              <a:defRPr sz="2100">
                <a:solidFill>
                  <a:schemeClr val="dk1"/>
                </a:solidFill>
              </a:defRPr>
            </a:lvl2pPr>
            <a:lvl3pPr lvl="2" algn="ctr">
              <a:lnSpc>
                <a:spcPct val="100000"/>
              </a:lnSpc>
              <a:spcBef>
                <a:spcPts val="0"/>
              </a:spcBef>
              <a:spcAft>
                <a:spcPts val="0"/>
              </a:spcAft>
              <a:buClr>
                <a:schemeClr val="dk1"/>
              </a:buClr>
              <a:buSzPct val="100000"/>
              <a:buNone/>
              <a:defRPr sz="2100">
                <a:solidFill>
                  <a:schemeClr val="dk1"/>
                </a:solidFill>
              </a:defRPr>
            </a:lvl3pPr>
            <a:lvl4pPr lvl="3" algn="ctr">
              <a:lnSpc>
                <a:spcPct val="100000"/>
              </a:lnSpc>
              <a:spcBef>
                <a:spcPts val="0"/>
              </a:spcBef>
              <a:spcAft>
                <a:spcPts val="0"/>
              </a:spcAft>
              <a:buClr>
                <a:schemeClr val="dk1"/>
              </a:buClr>
              <a:buSzPct val="100000"/>
              <a:buNone/>
              <a:defRPr sz="2100">
                <a:solidFill>
                  <a:schemeClr val="dk1"/>
                </a:solidFill>
              </a:defRPr>
            </a:lvl4pPr>
            <a:lvl5pPr lvl="4" algn="ctr">
              <a:lnSpc>
                <a:spcPct val="100000"/>
              </a:lnSpc>
              <a:spcBef>
                <a:spcPts val="0"/>
              </a:spcBef>
              <a:spcAft>
                <a:spcPts val="0"/>
              </a:spcAft>
              <a:buClr>
                <a:schemeClr val="dk1"/>
              </a:buClr>
              <a:buSzPct val="100000"/>
              <a:buNone/>
              <a:defRPr sz="2100">
                <a:solidFill>
                  <a:schemeClr val="dk1"/>
                </a:solidFill>
              </a:defRPr>
            </a:lvl5pPr>
            <a:lvl6pPr lvl="5" algn="ctr">
              <a:lnSpc>
                <a:spcPct val="100000"/>
              </a:lnSpc>
              <a:spcBef>
                <a:spcPts val="0"/>
              </a:spcBef>
              <a:spcAft>
                <a:spcPts val="0"/>
              </a:spcAft>
              <a:buClr>
                <a:schemeClr val="dk1"/>
              </a:buClr>
              <a:buSzPct val="100000"/>
              <a:buNone/>
              <a:defRPr sz="2100">
                <a:solidFill>
                  <a:schemeClr val="dk1"/>
                </a:solidFill>
              </a:defRPr>
            </a:lvl6pPr>
            <a:lvl7pPr lvl="6" algn="ctr">
              <a:lnSpc>
                <a:spcPct val="100000"/>
              </a:lnSpc>
              <a:spcBef>
                <a:spcPts val="0"/>
              </a:spcBef>
              <a:spcAft>
                <a:spcPts val="0"/>
              </a:spcAft>
              <a:buClr>
                <a:schemeClr val="dk1"/>
              </a:buClr>
              <a:buSzPct val="100000"/>
              <a:buNone/>
              <a:defRPr sz="2100">
                <a:solidFill>
                  <a:schemeClr val="dk1"/>
                </a:solidFill>
              </a:defRPr>
            </a:lvl7pPr>
            <a:lvl8pPr lvl="7" algn="ctr">
              <a:lnSpc>
                <a:spcPct val="100000"/>
              </a:lnSpc>
              <a:spcBef>
                <a:spcPts val="0"/>
              </a:spcBef>
              <a:spcAft>
                <a:spcPts val="0"/>
              </a:spcAft>
              <a:buClr>
                <a:schemeClr val="dk1"/>
              </a:buClr>
              <a:buSzPct val="100000"/>
              <a:buNone/>
              <a:defRPr sz="2100">
                <a:solidFill>
                  <a:schemeClr val="dk1"/>
                </a:solidFill>
              </a:defRPr>
            </a:lvl8pPr>
            <a:lvl9pPr lvl="8" algn="ctr">
              <a:lnSpc>
                <a:spcPct val="100000"/>
              </a:lnSpc>
              <a:spcBef>
                <a:spcPts val="0"/>
              </a:spcBef>
              <a:spcAft>
                <a:spcPts val="0"/>
              </a:spcAft>
              <a:buClr>
                <a:schemeClr val="dk1"/>
              </a:buClr>
              <a:buSzPct val="100000"/>
              <a:buNone/>
              <a:defRPr sz="2100">
                <a:solidFill>
                  <a:schemeClr val="dk1"/>
                </a:solidFill>
              </a:defRPr>
            </a:lvl9pPr>
          </a:lstStyle>
          <a:p/>
        </p:txBody>
      </p:sp>
      <p:sp>
        <p:nvSpPr>
          <p:cNvPr id="44" name="Shape 44"/>
          <p:cNvSpPr txBox="1"/>
          <p:nvPr>
            <p:ph idx="2" type="body"/>
          </p:nvPr>
        </p:nvSpPr>
        <p:spPr>
          <a:xfrm>
            <a:off x="4939500" y="724200"/>
            <a:ext cx="3837000" cy="3695099"/>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45" name="Shape 45"/>
          <p:cNvSpPr txBox="1"/>
          <p:nvPr>
            <p:ph idx="12" type="sldNum"/>
          </p:nvPr>
        </p:nvSpPr>
        <p:spPr>
          <a:xfrm>
            <a:off x="8490250" y="4681009"/>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6" name="Shape 46"/>
        <p:cNvGrpSpPr/>
        <p:nvPr/>
      </p:nvGrpSpPr>
      <p:grpSpPr>
        <a:xfrm>
          <a:off x="0" y="0"/>
          <a:ext cx="0" cy="0"/>
          <a:chOff x="0" y="0"/>
          <a:chExt cx="0" cy="0"/>
        </a:xfrm>
      </p:grpSpPr>
      <p:sp>
        <p:nvSpPr>
          <p:cNvPr id="47" name="Shape 47"/>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Clr>
                <a:schemeClr val="dk1"/>
              </a:buClr>
              <a:buSzPct val="100000"/>
              <a:buFont typeface="Oswald"/>
              <a:buNone/>
              <a:defRPr sz="2100">
                <a:solidFill>
                  <a:schemeClr val="dk1"/>
                </a:solidFill>
                <a:latin typeface="Oswald"/>
                <a:ea typeface="Oswald"/>
                <a:cs typeface="Oswald"/>
                <a:sym typeface="Oswald"/>
              </a:defRPr>
            </a:lvl1pPr>
          </a:lstStyle>
          <a:p/>
        </p:txBody>
      </p:sp>
      <p:sp>
        <p:nvSpPr>
          <p:cNvPr id="48" name="Shape 48"/>
          <p:cNvSpPr txBox="1"/>
          <p:nvPr>
            <p:ph idx="12" type="sldNum"/>
          </p:nvPr>
        </p:nvSpPr>
        <p:spPr>
          <a:xfrm>
            <a:off x="8490250" y="4681009"/>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599" cy="572699"/>
          </a:xfrm>
          <a:prstGeom prst="rect">
            <a:avLst/>
          </a:prstGeom>
          <a:noFill/>
          <a:ln>
            <a:noFill/>
          </a:ln>
        </p:spPr>
        <p:txBody>
          <a:bodyPr anchorCtr="0" anchor="t" bIns="91425" lIns="91425" rIns="91425" tIns="91425"/>
          <a:lstStyle>
            <a:lvl1pPr lvl="0">
              <a:spcBef>
                <a:spcPts val="0"/>
              </a:spcBef>
              <a:buClr>
                <a:schemeClr val="dk1"/>
              </a:buClr>
              <a:buSzPct val="100000"/>
              <a:buFont typeface="Oswald"/>
              <a:buNone/>
              <a:defRPr sz="3000">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p:txBody>
      </p:sp>
      <p:sp>
        <p:nvSpPr>
          <p:cNvPr id="7" name="Shape 7"/>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accent3"/>
              </a:buClr>
              <a:buSzPct val="100000"/>
              <a:buFont typeface="Average"/>
              <a:defRPr sz="1800">
                <a:solidFill>
                  <a:schemeClr val="accent3"/>
                </a:solidFill>
                <a:latin typeface="Average"/>
                <a:ea typeface="Average"/>
                <a:cs typeface="Average"/>
                <a:sym typeface="Average"/>
              </a:defRPr>
            </a:lvl1pPr>
            <a:lvl2pPr lvl="1">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2pPr>
            <a:lvl3pPr lvl="2">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3pPr>
            <a:lvl4pPr lvl="3">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4pPr>
            <a:lvl5pPr lvl="4">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5pPr>
            <a:lvl6pPr lvl="5">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6pPr>
            <a:lvl7pPr lvl="6">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7pPr>
            <a:lvl8pPr lvl="7">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8pPr>
            <a:lvl9pPr lvl="8">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9pPr>
          </a:lstStyle>
          <a:p/>
        </p:txBody>
      </p:sp>
      <p:sp>
        <p:nvSpPr>
          <p:cNvPr id="8" name="Shape 8"/>
          <p:cNvSpPr txBox="1"/>
          <p:nvPr>
            <p:ph idx="12" type="sldNum"/>
          </p:nvPr>
        </p:nvSpPr>
        <p:spPr>
          <a:xfrm>
            <a:off x="8490250" y="4681009"/>
            <a:ext cx="548699"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GB" sz="1000">
                <a:solidFill>
                  <a:schemeClr val="accent3"/>
                </a:solidFill>
                <a:latin typeface="Average"/>
                <a:ea typeface="Average"/>
                <a:cs typeface="Average"/>
                <a:sym typeface="Average"/>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image" Target="../media/image08.png"/><Relationship Id="rId5" Type="http://schemas.openxmlformats.org/officeDocument/2006/relationships/image" Target="../media/image10.png"/><Relationship Id="rId6" Type="http://schemas.openxmlformats.org/officeDocument/2006/relationships/image" Target="../media/image07.png"/><Relationship Id="rId7" Type="http://schemas.openxmlformats.org/officeDocument/2006/relationships/image" Target="../media/image13.png"/><Relationship Id="rId8"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21.png"/><Relationship Id="rId5"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2.png"/><Relationship Id="rId6"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3.png"/><Relationship Id="rId4" Type="http://schemas.openxmlformats.org/officeDocument/2006/relationships/image" Target="../media/image07.png"/><Relationship Id="rId5" Type="http://schemas.openxmlformats.org/officeDocument/2006/relationships/image" Target="../media/image0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35.png"/><Relationship Id="rId4" Type="http://schemas.openxmlformats.org/officeDocument/2006/relationships/image" Target="../media/image33.png"/><Relationship Id="rId5"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4.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29.png"/><Relationship Id="rId5" Type="http://schemas.openxmlformats.org/officeDocument/2006/relationships/image" Target="../media/image0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1.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37.png"/><Relationship Id="rId4" Type="http://schemas.openxmlformats.org/officeDocument/2006/relationships/image" Target="../media/image36.png"/><Relationship Id="rId5" Type="http://schemas.openxmlformats.org/officeDocument/2006/relationships/image" Target="../media/image4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41.png"/><Relationship Id="rId4" Type="http://schemas.openxmlformats.org/officeDocument/2006/relationships/image" Target="../media/image13.png"/><Relationship Id="rId5" Type="http://schemas.openxmlformats.org/officeDocument/2006/relationships/image" Target="../media/image44.png"/><Relationship Id="rId6" Type="http://schemas.openxmlformats.org/officeDocument/2006/relationships/image" Target="../media/image30.png"/><Relationship Id="rId7"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3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42.png"/><Relationship Id="rId4" Type="http://schemas.openxmlformats.org/officeDocument/2006/relationships/image" Target="../media/image40.png"/><Relationship Id="rId5"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42.png"/><Relationship Id="rId4" Type="http://schemas.openxmlformats.org/officeDocument/2006/relationships/image" Target="../media/image39.png"/><Relationship Id="rId5" Type="http://schemas.openxmlformats.org/officeDocument/2006/relationships/image" Target="../media/image5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47.pn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gif"/><Relationship Id="rId4" Type="http://schemas.openxmlformats.org/officeDocument/2006/relationships/image" Target="../media/image09.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00.png"/><Relationship Id="rId4" Type="http://schemas.openxmlformats.org/officeDocument/2006/relationships/image" Target="../media/image06.gif"/><Relationship Id="rId5" Type="http://schemas.openxmlformats.org/officeDocument/2006/relationships/image" Target="../media/image03.gif"/><Relationship Id="rId6" Type="http://schemas.openxmlformats.org/officeDocument/2006/relationships/image" Target="../media/image05.png"/><Relationship Id="rId7" Type="http://schemas.openxmlformats.org/officeDocument/2006/relationships/image" Target="../media/image5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01.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01.png"/><Relationship Id="rId4" Type="http://schemas.openxmlformats.org/officeDocument/2006/relationships/image" Target="../media/image32.png"/><Relationship Id="rId5" Type="http://schemas.openxmlformats.org/officeDocument/2006/relationships/image" Target="../media/image0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04.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 name="Shape 58"/>
        <p:cNvGrpSpPr/>
        <p:nvPr/>
      </p:nvGrpSpPr>
      <p:grpSpPr>
        <a:xfrm>
          <a:off x="0" y="0"/>
          <a:ext cx="0" cy="0"/>
          <a:chOff x="0" y="0"/>
          <a:chExt cx="0" cy="0"/>
        </a:xfrm>
      </p:grpSpPr>
      <p:sp>
        <p:nvSpPr>
          <p:cNvPr id="59" name="Shape 59"/>
          <p:cNvSpPr txBox="1"/>
          <p:nvPr>
            <p:ph type="ctrTitle"/>
          </p:nvPr>
        </p:nvSpPr>
        <p:spPr>
          <a:xfrm>
            <a:off x="671257" y="990800"/>
            <a:ext cx="7801500" cy="1730099"/>
          </a:xfrm>
          <a:prstGeom prst="rect">
            <a:avLst/>
          </a:prstGeom>
        </p:spPr>
        <p:txBody>
          <a:bodyPr anchorCtr="0" anchor="b" bIns="91425" lIns="91425" rIns="91425" tIns="91425">
            <a:noAutofit/>
          </a:bodyPr>
          <a:lstStyle/>
          <a:p>
            <a:pPr lvl="0">
              <a:spcBef>
                <a:spcPts val="0"/>
              </a:spcBef>
              <a:buNone/>
            </a:pPr>
            <a:r>
              <a:rPr lang="en-GB" sz="4000"/>
              <a:t>Putting ‘Visual’ in ‘Audio-Visual Recognition System’</a:t>
            </a:r>
          </a:p>
        </p:txBody>
      </p:sp>
      <p:sp>
        <p:nvSpPr>
          <p:cNvPr id="60" name="Shape 60"/>
          <p:cNvSpPr txBox="1"/>
          <p:nvPr>
            <p:ph idx="1" type="subTitle"/>
          </p:nvPr>
        </p:nvSpPr>
        <p:spPr>
          <a:xfrm>
            <a:off x="671250" y="3174875"/>
            <a:ext cx="7801500" cy="792600"/>
          </a:xfrm>
          <a:prstGeom prst="rect">
            <a:avLst/>
          </a:prstGeom>
        </p:spPr>
        <p:txBody>
          <a:bodyPr anchorCtr="0" anchor="t" bIns="91425" lIns="91425" rIns="91425" tIns="91425">
            <a:noAutofit/>
          </a:bodyPr>
          <a:lstStyle/>
          <a:p>
            <a:pPr lvl="0" rtl="0">
              <a:spcBef>
                <a:spcPts val="0"/>
              </a:spcBef>
              <a:buNone/>
            </a:pPr>
            <a:r>
              <a:rPr lang="en-GB" sz="1800"/>
              <a:t>Alex Zhang</a:t>
            </a:r>
          </a:p>
          <a:p>
            <a:pPr lvl="0">
              <a:spcBef>
                <a:spcPts val="0"/>
              </a:spcBef>
              <a:buNone/>
            </a:pPr>
            <a:r>
              <a:rPr lang="en-GB" sz="1800"/>
              <a:t>Michal Zak</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4" name="Shape 134"/>
        <p:cNvGrpSpPr/>
        <p:nvPr/>
      </p:nvGrpSpPr>
      <p:grpSpPr>
        <a:xfrm>
          <a:off x="0" y="0"/>
          <a:ext cx="0" cy="0"/>
          <a:chOff x="0" y="0"/>
          <a:chExt cx="0" cy="0"/>
        </a:xfrm>
      </p:grpSpPr>
      <p:sp>
        <p:nvSpPr>
          <p:cNvPr id="135" name="Shape 135"/>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GB"/>
              <a:t>Implications of the data set issues</a:t>
            </a:r>
          </a:p>
        </p:txBody>
      </p:sp>
      <p:sp>
        <p:nvSpPr>
          <p:cNvPr id="136" name="Shape 136"/>
          <p:cNvSpPr txBox="1"/>
          <p:nvPr>
            <p:ph idx="4294967295" type="body"/>
          </p:nvPr>
        </p:nvSpPr>
        <p:spPr>
          <a:xfrm>
            <a:off x="416325" y="1379575"/>
            <a:ext cx="3538199" cy="4337699"/>
          </a:xfrm>
          <a:prstGeom prst="rect">
            <a:avLst/>
          </a:prstGeom>
        </p:spPr>
        <p:txBody>
          <a:bodyPr anchorCtr="0" anchor="t" bIns="91425" lIns="91425" rIns="91425" tIns="91425">
            <a:noAutofit/>
          </a:bodyPr>
          <a:lstStyle/>
          <a:p>
            <a:pPr lvl="0" rtl="0">
              <a:spcBef>
                <a:spcPts val="0"/>
              </a:spcBef>
              <a:buNone/>
            </a:pPr>
            <a:r>
              <a:rPr b="1" lang="en-GB"/>
              <a:t>Problem:</a:t>
            </a:r>
          </a:p>
          <a:p>
            <a:pPr indent="-317500" lvl="0" marL="457200" rtl="0">
              <a:spcBef>
                <a:spcPts val="0"/>
              </a:spcBef>
              <a:buSzPct val="100000"/>
            </a:pPr>
            <a:r>
              <a:rPr lang="en-GB" sz="1400"/>
              <a:t>awful results when using only training videos as the train set and only testing videos as the test set</a:t>
            </a:r>
          </a:p>
          <a:p>
            <a:pPr lvl="0" rtl="0">
              <a:spcBef>
                <a:spcPts val="0"/>
              </a:spcBef>
              <a:buNone/>
            </a:pPr>
            <a:r>
              <a:rPr b="1" lang="en-GB"/>
              <a:t>Solution:</a:t>
            </a:r>
          </a:p>
          <a:p>
            <a:pPr indent="-317500" lvl="0" marL="457200" rtl="0">
              <a:spcBef>
                <a:spcPts val="0"/>
              </a:spcBef>
              <a:buSzPct val="100000"/>
            </a:pPr>
            <a:r>
              <a:rPr lang="en-GB" sz="1400"/>
              <a:t>a lot of testing</a:t>
            </a:r>
          </a:p>
          <a:p>
            <a:pPr indent="-317500" lvl="0" marL="457200" rtl="0">
              <a:spcBef>
                <a:spcPts val="0"/>
              </a:spcBef>
              <a:buSzPct val="100000"/>
            </a:pPr>
            <a:r>
              <a:rPr lang="en-GB" sz="1400"/>
              <a:t>mixing sets so that they both include half of recordings from the different days</a:t>
            </a:r>
          </a:p>
          <a:p>
            <a:pPr lvl="0" rtl="0">
              <a:spcBef>
                <a:spcPts val="0"/>
              </a:spcBef>
              <a:spcAft>
                <a:spcPts val="0"/>
              </a:spcAft>
              <a:buNone/>
            </a:pPr>
            <a:r>
              <a:t/>
            </a:r>
            <a:endParaRPr sz="1400">
              <a:solidFill>
                <a:schemeClr val="dk2"/>
              </a:solidFill>
              <a:latin typeface="Arial"/>
              <a:ea typeface="Arial"/>
              <a:cs typeface="Arial"/>
              <a:sym typeface="Arial"/>
            </a:endParaRPr>
          </a:p>
          <a:p>
            <a:pPr lvl="0" rtl="0">
              <a:spcBef>
                <a:spcPts val="0"/>
              </a:spcBef>
              <a:spcAft>
                <a:spcPts val="0"/>
              </a:spcAft>
              <a:buNone/>
            </a:pPr>
            <a:r>
              <a:t/>
            </a:r>
            <a:endParaRPr sz="1400">
              <a:solidFill>
                <a:schemeClr val="dk2"/>
              </a:solidFill>
              <a:latin typeface="Arial"/>
              <a:ea typeface="Arial"/>
              <a:cs typeface="Arial"/>
              <a:sym typeface="Arial"/>
            </a:endParaRPr>
          </a:p>
          <a:p>
            <a:pPr lvl="0" rtl="0">
              <a:spcBef>
                <a:spcPts val="0"/>
              </a:spcBef>
              <a:buNone/>
            </a:pPr>
            <a:r>
              <a:t/>
            </a:r>
            <a:endParaRPr b="1" sz="1400"/>
          </a:p>
        </p:txBody>
      </p:sp>
      <p:sp>
        <p:nvSpPr>
          <p:cNvPr id="137" name="Shape 137"/>
          <p:cNvSpPr txBox="1"/>
          <p:nvPr>
            <p:ph idx="4294967295" type="body"/>
          </p:nvPr>
        </p:nvSpPr>
        <p:spPr>
          <a:xfrm>
            <a:off x="4740325" y="1379575"/>
            <a:ext cx="3538199" cy="3044399"/>
          </a:xfrm>
          <a:prstGeom prst="rect">
            <a:avLst/>
          </a:prstGeom>
        </p:spPr>
        <p:txBody>
          <a:bodyPr anchorCtr="0" anchor="t" bIns="91425" lIns="91425" rIns="91425" tIns="91425">
            <a:noAutofit/>
          </a:bodyPr>
          <a:lstStyle/>
          <a:p>
            <a:pPr lvl="0" rtl="0">
              <a:spcBef>
                <a:spcPts val="0"/>
              </a:spcBef>
              <a:buNone/>
            </a:pPr>
            <a:r>
              <a:rPr b="1" lang="en-GB"/>
              <a:t>Best result:</a:t>
            </a:r>
          </a:p>
          <a:p>
            <a:pPr indent="-317500" lvl="0" marL="457200" rtl="0">
              <a:spcBef>
                <a:spcPts val="0"/>
              </a:spcBef>
              <a:buSzPct val="100000"/>
            </a:pPr>
            <a:r>
              <a:rPr lang="en-GB" sz="1400"/>
              <a:t>Train set</a:t>
            </a:r>
          </a:p>
          <a:p>
            <a:pPr indent="-228600" lvl="1" marL="914400" rtl="0">
              <a:spcBef>
                <a:spcPts val="0"/>
              </a:spcBef>
            </a:pPr>
            <a:r>
              <a:rPr lang="en-GB"/>
              <a:t>first half of training videos</a:t>
            </a:r>
          </a:p>
          <a:p>
            <a:pPr indent="-228600" lvl="1" marL="914400" rtl="0">
              <a:spcBef>
                <a:spcPts val="0"/>
              </a:spcBef>
            </a:pPr>
            <a:r>
              <a:rPr lang="en-GB"/>
              <a:t>second half of testing videos (more utterances)</a:t>
            </a:r>
          </a:p>
          <a:p>
            <a:pPr indent="-317500" lvl="0" marL="457200" rtl="0">
              <a:spcBef>
                <a:spcPts val="0"/>
              </a:spcBef>
              <a:buSzPct val="100000"/>
            </a:pPr>
            <a:r>
              <a:rPr lang="en-GB" sz="1400"/>
              <a:t>Test set</a:t>
            </a:r>
          </a:p>
          <a:p>
            <a:pPr indent="-317500" lvl="1" marL="914400" rtl="0">
              <a:spcBef>
                <a:spcPts val="0"/>
              </a:spcBef>
              <a:buSzPct val="100000"/>
            </a:pPr>
            <a:r>
              <a:rPr lang="en-GB"/>
              <a:t>second half of training videos</a:t>
            </a:r>
          </a:p>
          <a:p>
            <a:pPr indent="-228600" lvl="1" marL="914400" rtl="0">
              <a:spcBef>
                <a:spcPts val="0"/>
              </a:spcBef>
            </a:pPr>
            <a:r>
              <a:rPr lang="en-GB"/>
              <a:t>first half of testing videos</a:t>
            </a:r>
          </a:p>
          <a:p>
            <a:pPr lvl="0" rtl="0">
              <a:spcBef>
                <a:spcPts val="0"/>
              </a:spcBef>
              <a:buNone/>
            </a:pPr>
            <a:r>
              <a:t/>
            </a:r>
            <a:endParaRPr b="1" sz="1400"/>
          </a:p>
          <a:p>
            <a:pPr lvl="0" rtl="0">
              <a:spcBef>
                <a:spcPts val="0"/>
              </a:spcBef>
              <a:spcAft>
                <a:spcPts val="0"/>
              </a:spcAft>
              <a:buNone/>
            </a:pPr>
            <a:r>
              <a:t/>
            </a:r>
            <a:endParaRPr b="1" sz="1400">
              <a:solidFill>
                <a:schemeClr val="dk2"/>
              </a:solidFill>
              <a:latin typeface="Arial"/>
              <a:ea typeface="Arial"/>
              <a:cs typeface="Arial"/>
              <a:sym typeface="Arial"/>
            </a:endParaRPr>
          </a:p>
          <a:p>
            <a:pPr lvl="0" rtl="0">
              <a:spcBef>
                <a:spcPts val="0"/>
              </a:spcBef>
              <a:spcAft>
                <a:spcPts val="0"/>
              </a:spcAft>
              <a:buNone/>
            </a:pPr>
            <a:r>
              <a:t/>
            </a:r>
            <a:endParaRPr b="1" sz="1400">
              <a:solidFill>
                <a:schemeClr val="dk2"/>
              </a:solidFill>
              <a:latin typeface="Arial"/>
              <a:ea typeface="Arial"/>
              <a:cs typeface="Arial"/>
              <a:sym typeface="Arial"/>
            </a:endParaRPr>
          </a:p>
          <a:p>
            <a:pPr lvl="0" rtl="0">
              <a:spcBef>
                <a:spcPts val="0"/>
              </a:spcBef>
              <a:buNone/>
            </a:pPr>
            <a:r>
              <a:t/>
            </a:r>
            <a:endParaRPr b="1" sz="1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1" name="Shape 141"/>
        <p:cNvGrpSpPr/>
        <p:nvPr/>
      </p:nvGrpSpPr>
      <p:grpSpPr>
        <a:xfrm>
          <a:off x="0" y="0"/>
          <a:ext cx="0" cy="0"/>
          <a:chOff x="0" y="0"/>
          <a:chExt cx="0" cy="0"/>
        </a:xfrm>
      </p:grpSpPr>
      <p:sp>
        <p:nvSpPr>
          <p:cNvPr id="142" name="Shape 142"/>
          <p:cNvSpPr txBox="1"/>
          <p:nvPr>
            <p:ph type="title"/>
          </p:nvPr>
        </p:nvSpPr>
        <p:spPr>
          <a:xfrm>
            <a:off x="671250" y="2141250"/>
            <a:ext cx="7852199" cy="861000"/>
          </a:xfrm>
          <a:prstGeom prst="rect">
            <a:avLst/>
          </a:prstGeom>
        </p:spPr>
        <p:txBody>
          <a:bodyPr anchorCtr="0" anchor="ctr" bIns="91425" lIns="91425" rIns="91425" tIns="91425">
            <a:noAutofit/>
          </a:bodyPr>
          <a:lstStyle/>
          <a:p>
            <a:pPr lvl="0" rtl="0">
              <a:spcBef>
                <a:spcPts val="0"/>
              </a:spcBef>
              <a:buNone/>
            </a:pPr>
            <a:r>
              <a:rPr lang="en-GB" sz="6000"/>
              <a:t>STEP ONE</a:t>
            </a:r>
          </a:p>
          <a:p>
            <a:pPr lvl="0">
              <a:spcBef>
                <a:spcPts val="0"/>
              </a:spcBef>
              <a:buNone/>
            </a:pPr>
            <a:r>
              <a:rPr lang="en-GB">
                <a:solidFill>
                  <a:schemeClr val="dk2"/>
                </a:solidFill>
              </a:rPr>
              <a:t>OBTAIN THE LIP MASK</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6" name="Shape 146"/>
        <p:cNvGrpSpPr/>
        <p:nvPr/>
      </p:nvGrpSpPr>
      <p:grpSpPr>
        <a:xfrm>
          <a:off x="0" y="0"/>
          <a:ext cx="0" cy="0"/>
          <a:chOff x="0" y="0"/>
          <a:chExt cx="0" cy="0"/>
        </a:xfrm>
      </p:grpSpPr>
      <p:sp>
        <p:nvSpPr>
          <p:cNvPr id="147" name="Shape 147"/>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GB"/>
              <a:t>5 steps to build a lip mask</a:t>
            </a:r>
          </a:p>
          <a:p>
            <a:pPr lvl="0">
              <a:spcBef>
                <a:spcPts val="0"/>
              </a:spcBef>
              <a:buNone/>
            </a:pPr>
            <a:r>
              <a:t/>
            </a:r>
            <a:endParaRPr/>
          </a:p>
        </p:txBody>
      </p:sp>
      <p:pic>
        <p:nvPicPr>
          <p:cNvPr id="148" name="Shape 148"/>
          <p:cNvPicPr preferRelativeResize="0"/>
          <p:nvPr/>
        </p:nvPicPr>
        <p:blipFill>
          <a:blip r:embed="rId3">
            <a:alphaModFix/>
          </a:blip>
          <a:stretch>
            <a:fillRect/>
          </a:stretch>
        </p:blipFill>
        <p:spPr>
          <a:xfrm>
            <a:off x="292500" y="1184765"/>
            <a:ext cx="1540275" cy="1165325"/>
          </a:xfrm>
          <a:prstGeom prst="rect">
            <a:avLst/>
          </a:prstGeom>
          <a:noFill/>
          <a:ln>
            <a:noFill/>
          </a:ln>
        </p:spPr>
      </p:pic>
      <p:pic>
        <p:nvPicPr>
          <p:cNvPr id="149" name="Shape 149"/>
          <p:cNvPicPr preferRelativeResize="0"/>
          <p:nvPr/>
        </p:nvPicPr>
        <p:blipFill>
          <a:blip r:embed="rId4">
            <a:alphaModFix/>
          </a:blip>
          <a:stretch>
            <a:fillRect/>
          </a:stretch>
        </p:blipFill>
        <p:spPr>
          <a:xfrm>
            <a:off x="1980110" y="1184775"/>
            <a:ext cx="1195790" cy="1165324"/>
          </a:xfrm>
          <a:prstGeom prst="rect">
            <a:avLst/>
          </a:prstGeom>
          <a:noFill/>
          <a:ln>
            <a:noFill/>
          </a:ln>
        </p:spPr>
      </p:pic>
      <p:pic>
        <p:nvPicPr>
          <p:cNvPr id="150" name="Shape 150"/>
          <p:cNvPicPr preferRelativeResize="0"/>
          <p:nvPr/>
        </p:nvPicPr>
        <p:blipFill>
          <a:blip r:embed="rId5">
            <a:alphaModFix/>
          </a:blip>
          <a:stretch>
            <a:fillRect/>
          </a:stretch>
        </p:blipFill>
        <p:spPr>
          <a:xfrm>
            <a:off x="3323250" y="1184774"/>
            <a:ext cx="1180179" cy="1165325"/>
          </a:xfrm>
          <a:prstGeom prst="rect">
            <a:avLst/>
          </a:prstGeom>
          <a:noFill/>
          <a:ln>
            <a:noFill/>
          </a:ln>
        </p:spPr>
      </p:pic>
      <p:pic>
        <p:nvPicPr>
          <p:cNvPr id="151" name="Shape 151"/>
          <p:cNvPicPr preferRelativeResize="0"/>
          <p:nvPr/>
        </p:nvPicPr>
        <p:blipFill>
          <a:blip r:embed="rId6">
            <a:alphaModFix/>
          </a:blip>
          <a:stretch>
            <a:fillRect/>
          </a:stretch>
        </p:blipFill>
        <p:spPr>
          <a:xfrm>
            <a:off x="6122558" y="1174813"/>
            <a:ext cx="1254596" cy="1146049"/>
          </a:xfrm>
          <a:prstGeom prst="rect">
            <a:avLst/>
          </a:prstGeom>
          <a:noFill/>
          <a:ln>
            <a:noFill/>
          </a:ln>
        </p:spPr>
      </p:pic>
      <p:pic>
        <p:nvPicPr>
          <p:cNvPr id="152" name="Shape 152"/>
          <p:cNvPicPr preferRelativeResize="0"/>
          <p:nvPr/>
        </p:nvPicPr>
        <p:blipFill rotWithShape="1">
          <a:blip r:embed="rId7">
            <a:alphaModFix/>
          </a:blip>
          <a:srcRect b="8745" l="10005" r="6751" t="6508"/>
          <a:stretch/>
        </p:blipFill>
        <p:spPr>
          <a:xfrm>
            <a:off x="7521953" y="1165175"/>
            <a:ext cx="1329545" cy="1146049"/>
          </a:xfrm>
          <a:prstGeom prst="rect">
            <a:avLst/>
          </a:prstGeom>
          <a:noFill/>
          <a:ln>
            <a:noFill/>
          </a:ln>
        </p:spPr>
      </p:pic>
      <p:pic>
        <p:nvPicPr>
          <p:cNvPr id="153" name="Shape 153"/>
          <p:cNvPicPr preferRelativeResize="0"/>
          <p:nvPr/>
        </p:nvPicPr>
        <p:blipFill>
          <a:blip r:embed="rId8">
            <a:alphaModFix/>
          </a:blip>
          <a:stretch>
            <a:fillRect/>
          </a:stretch>
        </p:blipFill>
        <p:spPr>
          <a:xfrm>
            <a:off x="4648225" y="1165175"/>
            <a:ext cx="1329545" cy="1165324"/>
          </a:xfrm>
          <a:prstGeom prst="rect">
            <a:avLst/>
          </a:prstGeom>
          <a:noFill/>
          <a:ln>
            <a:noFill/>
          </a:ln>
        </p:spPr>
      </p:pic>
      <p:sp>
        <p:nvSpPr>
          <p:cNvPr id="154" name="Shape 154"/>
          <p:cNvSpPr txBox="1"/>
          <p:nvPr>
            <p:ph idx="4294967295" type="body"/>
          </p:nvPr>
        </p:nvSpPr>
        <p:spPr>
          <a:xfrm>
            <a:off x="311700" y="2786075"/>
            <a:ext cx="8520599" cy="2201099"/>
          </a:xfrm>
          <a:prstGeom prst="rect">
            <a:avLst/>
          </a:prstGeom>
        </p:spPr>
        <p:txBody>
          <a:bodyPr anchorCtr="0" anchor="t" bIns="91425" lIns="91425" rIns="91425" tIns="91425">
            <a:noAutofit/>
          </a:bodyPr>
          <a:lstStyle/>
          <a:p>
            <a:pPr indent="-228600" lvl="0" marL="457200" rtl="0">
              <a:spcBef>
                <a:spcPts val="0"/>
              </a:spcBef>
              <a:buAutoNum type="arabicPeriod"/>
            </a:pPr>
            <a:r>
              <a:rPr lang="en-GB"/>
              <a:t>Crop frame to lip region</a:t>
            </a:r>
          </a:p>
          <a:p>
            <a:pPr indent="-228600" lvl="0" marL="457200" rtl="0">
              <a:spcBef>
                <a:spcPts val="0"/>
              </a:spcBef>
              <a:buAutoNum type="arabicPeriod"/>
            </a:pPr>
            <a:r>
              <a:rPr lang="en-GB"/>
              <a:t>Find green markers</a:t>
            </a:r>
          </a:p>
          <a:p>
            <a:pPr indent="-228600" lvl="0" marL="457200" rtl="0">
              <a:spcBef>
                <a:spcPts val="0"/>
              </a:spcBef>
              <a:buAutoNum type="arabicPeriod"/>
            </a:pPr>
            <a:r>
              <a:rPr lang="en-GB"/>
              <a:t>Remove artefacts </a:t>
            </a:r>
          </a:p>
          <a:p>
            <a:pPr indent="-228600" lvl="0" marL="457200" rtl="0">
              <a:spcBef>
                <a:spcPts val="0"/>
              </a:spcBef>
              <a:buAutoNum type="arabicPeriod"/>
            </a:pPr>
            <a:r>
              <a:rPr lang="en-GB"/>
              <a:t>Reconstruct any missing markers</a:t>
            </a:r>
          </a:p>
          <a:p>
            <a:pPr indent="-228600" lvl="0" marL="457200" rtl="0">
              <a:spcBef>
                <a:spcPts val="0"/>
              </a:spcBef>
              <a:buAutoNum type="arabicPeriod"/>
            </a:pPr>
            <a:r>
              <a:rPr lang="en-GB"/>
              <a:t>Construct mask polygon</a:t>
            </a:r>
          </a:p>
          <a:p>
            <a:pPr lvl="0" marR="0" rtl="0" algn="l">
              <a:lnSpc>
                <a:spcPct val="115000"/>
              </a:lnSpc>
              <a:spcBef>
                <a:spcPts val="0"/>
              </a:spcBef>
              <a:spcAft>
                <a:spcPts val="1600"/>
              </a:spcAft>
              <a:buNone/>
            </a:pPr>
            <a:r>
              <a:t/>
            </a:r>
            <a:endParaRPr/>
          </a:p>
        </p:txBody>
      </p:sp>
      <p:sp>
        <p:nvSpPr>
          <p:cNvPr id="155" name="Shape 155"/>
          <p:cNvSpPr txBox="1"/>
          <p:nvPr/>
        </p:nvSpPr>
        <p:spPr>
          <a:xfrm>
            <a:off x="1768750" y="2330500"/>
            <a:ext cx="1618499" cy="352199"/>
          </a:xfrm>
          <a:prstGeom prst="rect">
            <a:avLst/>
          </a:prstGeom>
          <a:noFill/>
          <a:ln>
            <a:noFill/>
          </a:ln>
        </p:spPr>
        <p:txBody>
          <a:bodyPr anchorCtr="0" anchor="t" bIns="91425" lIns="91425" rIns="91425" tIns="91425">
            <a:noAutofit/>
          </a:bodyPr>
          <a:lstStyle/>
          <a:p>
            <a:pPr lvl="0" rtl="0" algn="ctr">
              <a:spcBef>
                <a:spcPts val="0"/>
              </a:spcBef>
              <a:buNone/>
            </a:pPr>
            <a:r>
              <a:rPr b="1" lang="en-GB">
                <a:solidFill>
                  <a:schemeClr val="dk2"/>
                </a:solidFill>
                <a:latin typeface="Oswald"/>
                <a:ea typeface="Oswald"/>
                <a:cs typeface="Oswald"/>
                <a:sym typeface="Oswald"/>
              </a:rPr>
              <a:t>1</a:t>
            </a:r>
          </a:p>
        </p:txBody>
      </p:sp>
      <p:sp>
        <p:nvSpPr>
          <p:cNvPr id="156" name="Shape 156"/>
          <p:cNvSpPr txBox="1"/>
          <p:nvPr/>
        </p:nvSpPr>
        <p:spPr>
          <a:xfrm>
            <a:off x="2892587" y="2330500"/>
            <a:ext cx="2041499" cy="572699"/>
          </a:xfrm>
          <a:prstGeom prst="rect">
            <a:avLst/>
          </a:prstGeom>
          <a:noFill/>
          <a:ln>
            <a:noFill/>
          </a:ln>
        </p:spPr>
        <p:txBody>
          <a:bodyPr anchorCtr="0" anchor="t" bIns="91425" lIns="91425" rIns="91425" tIns="91425">
            <a:noAutofit/>
          </a:bodyPr>
          <a:lstStyle/>
          <a:p>
            <a:pPr lvl="0" rtl="0" algn="ctr">
              <a:spcBef>
                <a:spcPts val="0"/>
              </a:spcBef>
              <a:buNone/>
            </a:pPr>
            <a:r>
              <a:rPr b="1" lang="en-GB">
                <a:solidFill>
                  <a:schemeClr val="dk2"/>
                </a:solidFill>
                <a:latin typeface="Oswald"/>
                <a:ea typeface="Oswald"/>
                <a:cs typeface="Oswald"/>
                <a:sym typeface="Oswald"/>
              </a:rPr>
              <a:t>2</a:t>
            </a:r>
          </a:p>
        </p:txBody>
      </p:sp>
      <p:sp>
        <p:nvSpPr>
          <p:cNvPr id="157" name="Shape 157"/>
          <p:cNvSpPr txBox="1"/>
          <p:nvPr/>
        </p:nvSpPr>
        <p:spPr>
          <a:xfrm>
            <a:off x="4292250" y="2330500"/>
            <a:ext cx="2041499" cy="572699"/>
          </a:xfrm>
          <a:prstGeom prst="rect">
            <a:avLst/>
          </a:prstGeom>
          <a:noFill/>
          <a:ln>
            <a:noFill/>
          </a:ln>
        </p:spPr>
        <p:txBody>
          <a:bodyPr anchorCtr="0" anchor="t" bIns="91425" lIns="91425" rIns="91425" tIns="91425">
            <a:noAutofit/>
          </a:bodyPr>
          <a:lstStyle/>
          <a:p>
            <a:pPr lvl="0" rtl="0" algn="ctr">
              <a:spcBef>
                <a:spcPts val="0"/>
              </a:spcBef>
              <a:buNone/>
            </a:pPr>
            <a:r>
              <a:rPr b="1" lang="en-GB">
                <a:solidFill>
                  <a:schemeClr val="dk2"/>
                </a:solidFill>
                <a:latin typeface="Oswald"/>
                <a:ea typeface="Oswald"/>
                <a:cs typeface="Oswald"/>
                <a:sym typeface="Oswald"/>
              </a:rPr>
              <a:t>3</a:t>
            </a:r>
          </a:p>
        </p:txBody>
      </p:sp>
      <p:sp>
        <p:nvSpPr>
          <p:cNvPr id="158" name="Shape 158"/>
          <p:cNvSpPr txBox="1"/>
          <p:nvPr/>
        </p:nvSpPr>
        <p:spPr>
          <a:xfrm>
            <a:off x="5729100" y="2330500"/>
            <a:ext cx="2041499" cy="572699"/>
          </a:xfrm>
          <a:prstGeom prst="rect">
            <a:avLst/>
          </a:prstGeom>
          <a:noFill/>
          <a:ln>
            <a:noFill/>
          </a:ln>
        </p:spPr>
        <p:txBody>
          <a:bodyPr anchorCtr="0" anchor="t" bIns="91425" lIns="91425" rIns="91425" tIns="91425">
            <a:noAutofit/>
          </a:bodyPr>
          <a:lstStyle/>
          <a:p>
            <a:pPr lvl="0" rtl="0" algn="ctr">
              <a:spcBef>
                <a:spcPts val="0"/>
              </a:spcBef>
              <a:buNone/>
            </a:pPr>
            <a:r>
              <a:rPr b="1" lang="en-GB">
                <a:solidFill>
                  <a:schemeClr val="dk2"/>
                </a:solidFill>
                <a:latin typeface="Oswald"/>
                <a:ea typeface="Oswald"/>
                <a:cs typeface="Oswald"/>
                <a:sym typeface="Oswald"/>
              </a:rPr>
              <a:t>4</a:t>
            </a:r>
          </a:p>
        </p:txBody>
      </p:sp>
      <p:sp>
        <p:nvSpPr>
          <p:cNvPr id="159" name="Shape 159"/>
          <p:cNvSpPr txBox="1"/>
          <p:nvPr/>
        </p:nvSpPr>
        <p:spPr>
          <a:xfrm>
            <a:off x="7165975" y="2285400"/>
            <a:ext cx="2041499" cy="572699"/>
          </a:xfrm>
          <a:prstGeom prst="rect">
            <a:avLst/>
          </a:prstGeom>
          <a:noFill/>
          <a:ln>
            <a:noFill/>
          </a:ln>
        </p:spPr>
        <p:txBody>
          <a:bodyPr anchorCtr="0" anchor="t" bIns="91425" lIns="91425" rIns="91425" tIns="91425">
            <a:noAutofit/>
          </a:bodyPr>
          <a:lstStyle/>
          <a:p>
            <a:pPr lvl="0" rtl="0" algn="ctr">
              <a:spcBef>
                <a:spcPts val="0"/>
              </a:spcBef>
              <a:buNone/>
            </a:pPr>
            <a:r>
              <a:rPr b="1" lang="en-GB">
                <a:solidFill>
                  <a:schemeClr val="dk2"/>
                </a:solidFill>
                <a:latin typeface="Oswald"/>
                <a:ea typeface="Oswald"/>
                <a:cs typeface="Oswald"/>
                <a:sym typeface="Oswald"/>
              </a:rPr>
              <a:t>5</a:t>
            </a:r>
          </a:p>
        </p:txBody>
      </p:sp>
      <p:sp>
        <p:nvSpPr>
          <p:cNvPr id="160" name="Shape 160"/>
          <p:cNvSpPr txBox="1"/>
          <p:nvPr/>
        </p:nvSpPr>
        <p:spPr>
          <a:xfrm>
            <a:off x="41887" y="2285400"/>
            <a:ext cx="2041499" cy="572699"/>
          </a:xfrm>
          <a:prstGeom prst="rect">
            <a:avLst/>
          </a:prstGeom>
          <a:noFill/>
          <a:ln>
            <a:noFill/>
          </a:ln>
        </p:spPr>
        <p:txBody>
          <a:bodyPr anchorCtr="0" anchor="t" bIns="91425" lIns="91425" rIns="91425" tIns="91425">
            <a:noAutofit/>
          </a:bodyPr>
          <a:lstStyle/>
          <a:p>
            <a:pPr lvl="0" rtl="0" algn="ctr">
              <a:spcBef>
                <a:spcPts val="0"/>
              </a:spcBef>
              <a:buNone/>
            </a:pPr>
            <a:r>
              <a:rPr b="1" lang="en-GB">
                <a:solidFill>
                  <a:schemeClr val="dk2"/>
                </a:solidFill>
                <a:latin typeface="Oswald"/>
                <a:ea typeface="Oswald"/>
                <a:cs typeface="Oswald"/>
                <a:sym typeface="Oswald"/>
              </a:rPr>
              <a:t>ORIGINAL FRAME</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4" name="Shape 164"/>
        <p:cNvGrpSpPr/>
        <p:nvPr/>
      </p:nvGrpSpPr>
      <p:grpSpPr>
        <a:xfrm>
          <a:off x="0" y="0"/>
          <a:ext cx="0" cy="0"/>
          <a:chOff x="0" y="0"/>
          <a:chExt cx="0" cy="0"/>
        </a:xfrm>
      </p:grpSpPr>
      <p:sp>
        <p:nvSpPr>
          <p:cNvPr id="165" name="Shape 165"/>
          <p:cNvSpPr txBox="1"/>
          <p:nvPr>
            <p:ph type="title"/>
          </p:nvPr>
        </p:nvSpPr>
        <p:spPr>
          <a:xfrm>
            <a:off x="311700" y="268500"/>
            <a:ext cx="8520599" cy="572699"/>
          </a:xfrm>
          <a:prstGeom prst="rect">
            <a:avLst/>
          </a:prstGeom>
        </p:spPr>
        <p:txBody>
          <a:bodyPr anchorCtr="0" anchor="t" bIns="91425" lIns="91425" rIns="91425" tIns="91425">
            <a:noAutofit/>
          </a:bodyPr>
          <a:lstStyle/>
          <a:p>
            <a:pPr lvl="0" rtl="0">
              <a:spcBef>
                <a:spcPts val="0"/>
              </a:spcBef>
              <a:buNone/>
            </a:pPr>
            <a:r>
              <a:rPr lang="en-GB"/>
              <a:t>Crop the frame</a:t>
            </a:r>
          </a:p>
        </p:txBody>
      </p:sp>
      <p:sp>
        <p:nvSpPr>
          <p:cNvPr id="166" name="Shape 166"/>
          <p:cNvSpPr txBox="1"/>
          <p:nvPr>
            <p:ph idx="4294967295" type="body"/>
          </p:nvPr>
        </p:nvSpPr>
        <p:spPr>
          <a:xfrm>
            <a:off x="311700" y="3009225"/>
            <a:ext cx="4234199" cy="2304300"/>
          </a:xfrm>
          <a:prstGeom prst="rect">
            <a:avLst/>
          </a:prstGeom>
        </p:spPr>
        <p:txBody>
          <a:bodyPr anchorCtr="0" anchor="t" bIns="91425" lIns="91425" rIns="91425" tIns="91425">
            <a:noAutofit/>
          </a:bodyPr>
          <a:lstStyle/>
          <a:p>
            <a:pPr lvl="0" rtl="0">
              <a:spcBef>
                <a:spcPts val="0"/>
              </a:spcBef>
              <a:buNone/>
            </a:pPr>
            <a:r>
              <a:rPr b="1" lang="en-GB" sz="1700"/>
              <a:t>How do we crop?</a:t>
            </a:r>
          </a:p>
          <a:p>
            <a:pPr indent="-336550" lvl="0" marL="457200" rtl="0">
              <a:spcBef>
                <a:spcPts val="0"/>
              </a:spcBef>
              <a:buSzPct val="100000"/>
              <a:buAutoNum type="arabicPeriod"/>
            </a:pPr>
            <a:r>
              <a:rPr lang="en-GB" sz="1700"/>
              <a:t>Rough crop to find mouth markers.</a:t>
            </a:r>
          </a:p>
          <a:p>
            <a:pPr indent="-336550" lvl="0" marL="457200" rtl="0">
              <a:spcBef>
                <a:spcPts val="0"/>
              </a:spcBef>
              <a:buSzPct val="100000"/>
              <a:buAutoNum type="arabicPeriod"/>
            </a:pPr>
            <a:r>
              <a:rPr lang="en-GB" sz="1700"/>
              <a:t>Find markers</a:t>
            </a:r>
          </a:p>
          <a:p>
            <a:pPr indent="-336550" lvl="0" marL="457200" rtl="0">
              <a:spcBef>
                <a:spcPts val="0"/>
              </a:spcBef>
              <a:buSzPct val="100000"/>
              <a:buAutoNum type="arabicPeriod"/>
            </a:pPr>
            <a:r>
              <a:rPr lang="en-GB" sz="1700"/>
              <a:t>Find center point</a:t>
            </a:r>
          </a:p>
          <a:p>
            <a:pPr indent="-336550" lvl="0" marL="457200" rtl="0">
              <a:spcBef>
                <a:spcPts val="0"/>
              </a:spcBef>
              <a:buSzPct val="100000"/>
              <a:buAutoNum type="arabicPeriod"/>
            </a:pPr>
            <a:r>
              <a:rPr lang="en-GB" sz="1700"/>
              <a:t>Make a fixed sized bounding box crop</a:t>
            </a:r>
          </a:p>
          <a:p>
            <a:pPr lvl="0" marR="0" rtl="0" algn="l">
              <a:lnSpc>
                <a:spcPct val="115000"/>
              </a:lnSpc>
              <a:spcBef>
                <a:spcPts val="0"/>
              </a:spcBef>
              <a:spcAft>
                <a:spcPts val="1600"/>
              </a:spcAft>
              <a:buNone/>
            </a:pPr>
            <a:r>
              <a:t/>
            </a:r>
            <a:endParaRPr sz="1700"/>
          </a:p>
        </p:txBody>
      </p:sp>
      <p:sp>
        <p:nvSpPr>
          <p:cNvPr id="167" name="Shape 167"/>
          <p:cNvSpPr txBox="1"/>
          <p:nvPr>
            <p:ph idx="4294967295" type="body"/>
          </p:nvPr>
        </p:nvSpPr>
        <p:spPr>
          <a:xfrm>
            <a:off x="4673475" y="3009225"/>
            <a:ext cx="4234199" cy="2304300"/>
          </a:xfrm>
          <a:prstGeom prst="rect">
            <a:avLst/>
          </a:prstGeom>
        </p:spPr>
        <p:txBody>
          <a:bodyPr anchorCtr="0" anchor="t" bIns="91425" lIns="91425" rIns="91425" tIns="91425">
            <a:noAutofit/>
          </a:bodyPr>
          <a:lstStyle/>
          <a:p>
            <a:pPr lvl="0" rtl="0">
              <a:spcBef>
                <a:spcPts val="0"/>
              </a:spcBef>
              <a:buNone/>
            </a:pPr>
            <a:r>
              <a:rPr b="1" lang="en-GB" sz="1700"/>
              <a:t>Why crop?</a:t>
            </a:r>
          </a:p>
          <a:p>
            <a:pPr indent="-336550" lvl="0" marL="457200" rtl="0">
              <a:spcBef>
                <a:spcPts val="0"/>
              </a:spcBef>
              <a:buSzPct val="100000"/>
            </a:pPr>
            <a:r>
              <a:rPr lang="en-GB" sz="1700"/>
              <a:t>Less pixels to compute</a:t>
            </a:r>
          </a:p>
          <a:p>
            <a:pPr indent="-336550" lvl="0" marL="457200" rtl="0">
              <a:spcBef>
                <a:spcPts val="0"/>
              </a:spcBef>
              <a:buSzPct val="100000"/>
            </a:pPr>
            <a:r>
              <a:rPr lang="en-GB" sz="1700"/>
              <a:t>Reduce artifacts introduced by image filtering</a:t>
            </a:r>
          </a:p>
          <a:p>
            <a:pPr indent="-336550" lvl="0" marL="457200" rtl="0">
              <a:spcBef>
                <a:spcPts val="0"/>
              </a:spcBef>
              <a:buSzPct val="100000"/>
            </a:pPr>
            <a:r>
              <a:rPr lang="en-GB" sz="1700"/>
              <a:t>Fixed frame dimension</a:t>
            </a:r>
          </a:p>
          <a:p>
            <a:pPr lvl="0" marR="0" rtl="0" algn="l">
              <a:lnSpc>
                <a:spcPct val="115000"/>
              </a:lnSpc>
              <a:spcBef>
                <a:spcPts val="0"/>
              </a:spcBef>
              <a:spcAft>
                <a:spcPts val="1600"/>
              </a:spcAft>
              <a:buNone/>
            </a:pPr>
            <a:r>
              <a:t/>
            </a:r>
            <a:endParaRPr sz="1700"/>
          </a:p>
        </p:txBody>
      </p:sp>
      <p:pic>
        <p:nvPicPr>
          <p:cNvPr id="168" name="Shape 168"/>
          <p:cNvPicPr preferRelativeResize="0"/>
          <p:nvPr/>
        </p:nvPicPr>
        <p:blipFill>
          <a:blip r:embed="rId3">
            <a:alphaModFix/>
          </a:blip>
          <a:stretch>
            <a:fillRect/>
          </a:stretch>
        </p:blipFill>
        <p:spPr>
          <a:xfrm>
            <a:off x="3687250" y="1203937"/>
            <a:ext cx="1630799" cy="1325673"/>
          </a:xfrm>
          <a:prstGeom prst="rect">
            <a:avLst/>
          </a:prstGeom>
          <a:noFill/>
          <a:ln>
            <a:noFill/>
          </a:ln>
        </p:spPr>
      </p:pic>
      <p:pic>
        <p:nvPicPr>
          <p:cNvPr id="169" name="Shape 169"/>
          <p:cNvPicPr preferRelativeResize="0"/>
          <p:nvPr/>
        </p:nvPicPr>
        <p:blipFill>
          <a:blip r:embed="rId4">
            <a:alphaModFix/>
          </a:blip>
          <a:stretch>
            <a:fillRect/>
          </a:stretch>
        </p:blipFill>
        <p:spPr>
          <a:xfrm>
            <a:off x="6630592" y="1203925"/>
            <a:ext cx="1372032" cy="1325675"/>
          </a:xfrm>
          <a:prstGeom prst="rect">
            <a:avLst/>
          </a:prstGeom>
          <a:noFill/>
          <a:ln>
            <a:noFill/>
          </a:ln>
        </p:spPr>
      </p:pic>
      <p:sp>
        <p:nvSpPr>
          <p:cNvPr id="170" name="Shape 170"/>
          <p:cNvSpPr txBox="1"/>
          <p:nvPr/>
        </p:nvSpPr>
        <p:spPr>
          <a:xfrm>
            <a:off x="3481900" y="2529600"/>
            <a:ext cx="2041499" cy="572699"/>
          </a:xfrm>
          <a:prstGeom prst="rect">
            <a:avLst/>
          </a:prstGeom>
          <a:noFill/>
          <a:ln>
            <a:noFill/>
          </a:ln>
        </p:spPr>
        <p:txBody>
          <a:bodyPr anchorCtr="0" anchor="t" bIns="91425" lIns="91425" rIns="91425" tIns="91425">
            <a:noAutofit/>
          </a:bodyPr>
          <a:lstStyle/>
          <a:p>
            <a:pPr lvl="0" rtl="0" algn="ctr">
              <a:spcBef>
                <a:spcPts val="0"/>
              </a:spcBef>
              <a:buNone/>
            </a:pPr>
            <a:r>
              <a:rPr lang="en-GB">
                <a:solidFill>
                  <a:schemeClr val="dk2"/>
                </a:solidFill>
                <a:latin typeface="Oswald"/>
                <a:ea typeface="Oswald"/>
                <a:cs typeface="Oswald"/>
                <a:sym typeface="Oswald"/>
              </a:rPr>
              <a:t>FIRST CROP</a:t>
            </a:r>
          </a:p>
        </p:txBody>
      </p:sp>
      <p:sp>
        <p:nvSpPr>
          <p:cNvPr id="171" name="Shape 171"/>
          <p:cNvSpPr txBox="1"/>
          <p:nvPr/>
        </p:nvSpPr>
        <p:spPr>
          <a:xfrm>
            <a:off x="6295862" y="2517000"/>
            <a:ext cx="2041499" cy="572699"/>
          </a:xfrm>
          <a:prstGeom prst="rect">
            <a:avLst/>
          </a:prstGeom>
          <a:noFill/>
          <a:ln>
            <a:noFill/>
          </a:ln>
        </p:spPr>
        <p:txBody>
          <a:bodyPr anchorCtr="0" anchor="t" bIns="91425" lIns="91425" rIns="91425" tIns="91425">
            <a:noAutofit/>
          </a:bodyPr>
          <a:lstStyle/>
          <a:p>
            <a:pPr lvl="0" rtl="0" algn="ctr">
              <a:spcBef>
                <a:spcPts val="0"/>
              </a:spcBef>
              <a:buNone/>
            </a:pPr>
            <a:r>
              <a:rPr lang="en-GB">
                <a:solidFill>
                  <a:schemeClr val="dk2"/>
                </a:solidFill>
                <a:latin typeface="Oswald"/>
                <a:ea typeface="Oswald"/>
                <a:cs typeface="Oswald"/>
                <a:sym typeface="Oswald"/>
              </a:rPr>
              <a:t>SECOND CROP</a:t>
            </a:r>
          </a:p>
        </p:txBody>
      </p:sp>
      <p:pic>
        <p:nvPicPr>
          <p:cNvPr id="172" name="Shape 172"/>
          <p:cNvPicPr preferRelativeResize="0"/>
          <p:nvPr/>
        </p:nvPicPr>
        <p:blipFill rotWithShape="1">
          <a:blip r:embed="rId5">
            <a:alphaModFix/>
          </a:blip>
          <a:srcRect b="5157" l="4278" r="4104" t="5913"/>
          <a:stretch/>
        </p:blipFill>
        <p:spPr>
          <a:xfrm>
            <a:off x="691675" y="1167400"/>
            <a:ext cx="1870349" cy="1373550"/>
          </a:xfrm>
          <a:prstGeom prst="rect">
            <a:avLst/>
          </a:prstGeom>
          <a:noFill/>
          <a:ln>
            <a:noFill/>
          </a:ln>
        </p:spPr>
      </p:pic>
      <p:sp>
        <p:nvSpPr>
          <p:cNvPr id="173" name="Shape 173"/>
          <p:cNvSpPr txBox="1"/>
          <p:nvPr/>
        </p:nvSpPr>
        <p:spPr>
          <a:xfrm>
            <a:off x="606100" y="2517000"/>
            <a:ext cx="2041499" cy="572699"/>
          </a:xfrm>
          <a:prstGeom prst="rect">
            <a:avLst/>
          </a:prstGeom>
          <a:noFill/>
          <a:ln>
            <a:noFill/>
          </a:ln>
        </p:spPr>
        <p:txBody>
          <a:bodyPr anchorCtr="0" anchor="t" bIns="91425" lIns="91425" rIns="91425" tIns="91425">
            <a:noAutofit/>
          </a:bodyPr>
          <a:lstStyle/>
          <a:p>
            <a:pPr lvl="0" rtl="0" algn="ctr">
              <a:spcBef>
                <a:spcPts val="0"/>
              </a:spcBef>
              <a:buNone/>
            </a:pPr>
            <a:r>
              <a:rPr lang="en-GB">
                <a:solidFill>
                  <a:schemeClr val="dk2"/>
                </a:solidFill>
                <a:latin typeface="Oswald"/>
                <a:ea typeface="Oswald"/>
                <a:cs typeface="Oswald"/>
                <a:sym typeface="Oswald"/>
              </a:rPr>
              <a:t>ORIGINAL FRAME</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7" name="Shape 177"/>
        <p:cNvGrpSpPr/>
        <p:nvPr/>
      </p:nvGrpSpPr>
      <p:grpSpPr>
        <a:xfrm>
          <a:off x="0" y="0"/>
          <a:ext cx="0" cy="0"/>
          <a:chOff x="0" y="0"/>
          <a:chExt cx="0" cy="0"/>
        </a:xfrm>
      </p:grpSpPr>
      <p:sp>
        <p:nvSpPr>
          <p:cNvPr id="178" name="Shape 178"/>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GB"/>
              <a:t>Extract green pixels</a:t>
            </a:r>
          </a:p>
        </p:txBody>
      </p:sp>
      <p:sp>
        <p:nvSpPr>
          <p:cNvPr id="179" name="Shape 179"/>
          <p:cNvSpPr txBox="1"/>
          <p:nvPr>
            <p:ph idx="4294967295" type="body"/>
          </p:nvPr>
        </p:nvSpPr>
        <p:spPr>
          <a:xfrm>
            <a:off x="311700" y="2839200"/>
            <a:ext cx="4234199" cy="2304300"/>
          </a:xfrm>
          <a:prstGeom prst="rect">
            <a:avLst/>
          </a:prstGeom>
        </p:spPr>
        <p:txBody>
          <a:bodyPr anchorCtr="0" anchor="t" bIns="91425" lIns="91425" rIns="91425" tIns="91425">
            <a:noAutofit/>
          </a:bodyPr>
          <a:lstStyle/>
          <a:p>
            <a:pPr lvl="0" rtl="0">
              <a:spcBef>
                <a:spcPts val="0"/>
              </a:spcBef>
              <a:buNone/>
            </a:pPr>
            <a:r>
              <a:rPr b="1" lang="en-GB" sz="1400"/>
              <a:t>Two methods to filter out green pixels</a:t>
            </a:r>
          </a:p>
          <a:p>
            <a:pPr indent="-317500" lvl="0" marL="457200" rtl="0">
              <a:spcBef>
                <a:spcPts val="0"/>
              </a:spcBef>
              <a:buSzPct val="100000"/>
              <a:buAutoNum type="arabicPeriod"/>
            </a:pPr>
            <a:r>
              <a:rPr lang="en-GB" sz="1400"/>
              <a:t>Test pixel color ratio</a:t>
            </a:r>
          </a:p>
          <a:p>
            <a:pPr indent="-228600" lvl="1" marL="914400" rtl="0">
              <a:spcBef>
                <a:spcPts val="0"/>
              </a:spcBef>
              <a:buAutoNum type="alphaLcPeriod"/>
            </a:pPr>
            <a:r>
              <a:rPr lang="en-GB"/>
              <a:t>g &gt; r &amp;&amp; r &gt; b</a:t>
            </a:r>
          </a:p>
          <a:p>
            <a:pPr indent="-317500" lvl="0" marL="457200" rtl="0">
              <a:spcBef>
                <a:spcPts val="0"/>
              </a:spcBef>
              <a:buSzPct val="100000"/>
              <a:buAutoNum type="arabicPeriod"/>
            </a:pPr>
            <a:r>
              <a:rPr lang="en-GB" sz="1400"/>
              <a:t>Green pixel intensity threshold</a:t>
            </a:r>
          </a:p>
          <a:p>
            <a:pPr indent="-228600" lvl="1" marL="914400" rtl="0">
              <a:spcBef>
                <a:spcPts val="0"/>
              </a:spcBef>
              <a:buAutoNum type="alphaLcPeriod"/>
            </a:pPr>
            <a:r>
              <a:rPr lang="en-GB"/>
              <a:t>Value = Diff green channel and grayscale</a:t>
            </a:r>
          </a:p>
          <a:p>
            <a:pPr indent="-228600" lvl="1" marL="914400" rtl="0">
              <a:spcBef>
                <a:spcPts val="0"/>
              </a:spcBef>
              <a:buAutoNum type="alphaLcPeriod"/>
            </a:pPr>
            <a:r>
              <a:rPr lang="en-GB"/>
              <a:t>Value &gt; threshold = 1</a:t>
            </a:r>
          </a:p>
          <a:p>
            <a:pPr indent="0" lvl="0" marL="457200" rtl="0">
              <a:spcBef>
                <a:spcPts val="0"/>
              </a:spcBef>
              <a:buNone/>
            </a:pPr>
            <a:r>
              <a:t/>
            </a:r>
            <a:endParaRPr sz="1400"/>
          </a:p>
          <a:p>
            <a:pPr lvl="0" marR="0" rtl="0" algn="l">
              <a:lnSpc>
                <a:spcPct val="115000"/>
              </a:lnSpc>
              <a:spcBef>
                <a:spcPts val="0"/>
              </a:spcBef>
              <a:spcAft>
                <a:spcPts val="1600"/>
              </a:spcAft>
              <a:buNone/>
            </a:pPr>
            <a:r>
              <a:t/>
            </a:r>
            <a:endParaRPr sz="1400"/>
          </a:p>
        </p:txBody>
      </p:sp>
      <p:sp>
        <p:nvSpPr>
          <p:cNvPr id="180" name="Shape 180"/>
          <p:cNvSpPr txBox="1"/>
          <p:nvPr>
            <p:ph idx="4294967295" type="body"/>
          </p:nvPr>
        </p:nvSpPr>
        <p:spPr>
          <a:xfrm>
            <a:off x="4686887" y="2839200"/>
            <a:ext cx="4234199" cy="2304300"/>
          </a:xfrm>
          <a:prstGeom prst="rect">
            <a:avLst/>
          </a:prstGeom>
        </p:spPr>
        <p:txBody>
          <a:bodyPr anchorCtr="0" anchor="t" bIns="91425" lIns="91425" rIns="91425" tIns="91425">
            <a:noAutofit/>
          </a:bodyPr>
          <a:lstStyle/>
          <a:p>
            <a:pPr lvl="0" rtl="0">
              <a:spcBef>
                <a:spcPts val="0"/>
              </a:spcBef>
              <a:buNone/>
            </a:pPr>
            <a:r>
              <a:rPr b="1" lang="en-GB" sz="1400"/>
              <a:t>Many wrong pixels pass the test cases, but all marker pixels are present</a:t>
            </a:r>
          </a:p>
          <a:p>
            <a:pPr indent="-317500" lvl="0" marL="457200" rtl="0">
              <a:spcBef>
                <a:spcPts val="0"/>
              </a:spcBef>
              <a:buSzPct val="100000"/>
              <a:buAutoNum type="arabicPeriod"/>
            </a:pPr>
            <a:r>
              <a:rPr lang="en-GB" sz="1400"/>
              <a:t>‘Gray’ pixel [121 125 120]</a:t>
            </a:r>
          </a:p>
          <a:p>
            <a:pPr indent="-317500" lvl="0" marL="457200" rtl="0">
              <a:spcBef>
                <a:spcPts val="0"/>
              </a:spcBef>
              <a:buSzPct val="100000"/>
              <a:buAutoNum type="arabicPeriod"/>
            </a:pPr>
            <a:r>
              <a:rPr lang="en-GB" sz="1400"/>
              <a:t>Same threshold for all frames</a:t>
            </a:r>
          </a:p>
          <a:p>
            <a:pPr lvl="0" marR="0" rtl="0" algn="l">
              <a:lnSpc>
                <a:spcPct val="115000"/>
              </a:lnSpc>
              <a:spcBef>
                <a:spcPts val="0"/>
              </a:spcBef>
              <a:spcAft>
                <a:spcPts val="1600"/>
              </a:spcAft>
              <a:buNone/>
            </a:pPr>
            <a:r>
              <a:t/>
            </a:r>
            <a:endParaRPr sz="1400"/>
          </a:p>
        </p:txBody>
      </p:sp>
      <p:pic>
        <p:nvPicPr>
          <p:cNvPr id="181" name="Shape 181"/>
          <p:cNvPicPr preferRelativeResize="0"/>
          <p:nvPr/>
        </p:nvPicPr>
        <p:blipFill rotWithShape="1">
          <a:blip r:embed="rId3">
            <a:alphaModFix/>
          </a:blip>
          <a:srcRect b="0" l="66845" r="0" t="0"/>
          <a:stretch/>
        </p:blipFill>
        <p:spPr>
          <a:xfrm>
            <a:off x="3901037" y="1265499"/>
            <a:ext cx="1342250" cy="1325939"/>
          </a:xfrm>
          <a:prstGeom prst="rect">
            <a:avLst/>
          </a:prstGeom>
          <a:noFill/>
          <a:ln>
            <a:noFill/>
          </a:ln>
        </p:spPr>
      </p:pic>
      <p:pic>
        <p:nvPicPr>
          <p:cNvPr id="182" name="Shape 182"/>
          <p:cNvPicPr preferRelativeResize="0"/>
          <p:nvPr/>
        </p:nvPicPr>
        <p:blipFill rotWithShape="1">
          <a:blip r:embed="rId3">
            <a:alphaModFix/>
          </a:blip>
          <a:srcRect b="0" l="34237" r="32609" t="0"/>
          <a:stretch/>
        </p:blipFill>
        <p:spPr>
          <a:xfrm>
            <a:off x="2005000" y="1265487"/>
            <a:ext cx="1342250" cy="1325939"/>
          </a:xfrm>
          <a:prstGeom prst="rect">
            <a:avLst/>
          </a:prstGeom>
          <a:noFill/>
          <a:ln>
            <a:noFill/>
          </a:ln>
        </p:spPr>
      </p:pic>
      <p:pic>
        <p:nvPicPr>
          <p:cNvPr id="183" name="Shape 183"/>
          <p:cNvPicPr preferRelativeResize="0"/>
          <p:nvPr/>
        </p:nvPicPr>
        <p:blipFill rotWithShape="1">
          <a:blip r:embed="rId3">
            <a:alphaModFix/>
          </a:blip>
          <a:srcRect b="0" l="0" r="65319" t="0"/>
          <a:stretch/>
        </p:blipFill>
        <p:spPr>
          <a:xfrm>
            <a:off x="6059260" y="1234350"/>
            <a:ext cx="1469963" cy="1388224"/>
          </a:xfrm>
          <a:prstGeom prst="rect">
            <a:avLst/>
          </a:prstGeom>
          <a:noFill/>
          <a:ln>
            <a:noFill/>
          </a:ln>
        </p:spPr>
      </p:pic>
      <p:sp>
        <p:nvSpPr>
          <p:cNvPr id="184" name="Shape 184"/>
          <p:cNvSpPr/>
          <p:nvPr/>
        </p:nvSpPr>
        <p:spPr>
          <a:xfrm>
            <a:off x="3506625" y="1836112"/>
            <a:ext cx="198899" cy="813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185" name="Shape 185"/>
          <p:cNvPicPr preferRelativeResize="0"/>
          <p:nvPr/>
        </p:nvPicPr>
        <p:blipFill>
          <a:blip r:embed="rId4">
            <a:alphaModFix/>
          </a:blip>
          <a:stretch>
            <a:fillRect/>
          </a:stretch>
        </p:blipFill>
        <p:spPr>
          <a:xfrm>
            <a:off x="5382187" y="1671969"/>
            <a:ext cx="483925" cy="483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9" name="Shape 189"/>
        <p:cNvGrpSpPr/>
        <p:nvPr/>
      </p:nvGrpSpPr>
      <p:grpSpPr>
        <a:xfrm>
          <a:off x="0" y="0"/>
          <a:ext cx="0" cy="0"/>
          <a:chOff x="0" y="0"/>
          <a:chExt cx="0" cy="0"/>
        </a:xfrm>
      </p:grpSpPr>
      <p:sp>
        <p:nvSpPr>
          <p:cNvPr id="190" name="Shape 190"/>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GB"/>
              <a:t>Nasty artefacts</a:t>
            </a:r>
          </a:p>
        </p:txBody>
      </p:sp>
      <p:sp>
        <p:nvSpPr>
          <p:cNvPr id="191" name="Shape 191"/>
          <p:cNvSpPr txBox="1"/>
          <p:nvPr>
            <p:ph idx="4294967295" type="body"/>
          </p:nvPr>
        </p:nvSpPr>
        <p:spPr>
          <a:xfrm>
            <a:off x="311700" y="2714300"/>
            <a:ext cx="4234199" cy="2304300"/>
          </a:xfrm>
          <a:prstGeom prst="rect">
            <a:avLst/>
          </a:prstGeom>
        </p:spPr>
        <p:txBody>
          <a:bodyPr anchorCtr="0" anchor="t" bIns="91425" lIns="91425" rIns="91425" tIns="91425">
            <a:noAutofit/>
          </a:bodyPr>
          <a:lstStyle/>
          <a:p>
            <a:pPr lvl="0" rtl="0">
              <a:spcBef>
                <a:spcPts val="0"/>
              </a:spcBef>
              <a:buNone/>
            </a:pPr>
            <a:r>
              <a:rPr b="1" lang="en-GB"/>
              <a:t>Take logical intersection of the two results from green marker filtering</a:t>
            </a:r>
          </a:p>
          <a:p>
            <a:pPr indent="-228600" lvl="0" marL="457200" rtl="0">
              <a:spcBef>
                <a:spcPts val="0"/>
              </a:spcBef>
            </a:pPr>
            <a:r>
              <a:rPr lang="en-GB"/>
              <a:t>Removed many erroneous pixels</a:t>
            </a:r>
          </a:p>
          <a:p>
            <a:pPr indent="-228600" lvl="0" marL="457200" rtl="0">
              <a:spcBef>
                <a:spcPts val="0"/>
              </a:spcBef>
            </a:pPr>
            <a:r>
              <a:rPr lang="en-GB"/>
              <a:t>Some specks still remain</a:t>
            </a:r>
          </a:p>
          <a:p>
            <a:pPr indent="-228600" lvl="0" marL="457200" rtl="0">
              <a:spcBef>
                <a:spcPts val="0"/>
              </a:spcBef>
            </a:pPr>
            <a:r>
              <a:rPr lang="en-GB"/>
              <a:t>Cannot use bwopenarea() to remove small pixels - excluding lip markers</a:t>
            </a:r>
          </a:p>
          <a:p>
            <a:pPr lvl="0" marR="0" rtl="0" algn="l">
              <a:lnSpc>
                <a:spcPct val="115000"/>
              </a:lnSpc>
              <a:spcBef>
                <a:spcPts val="0"/>
              </a:spcBef>
              <a:spcAft>
                <a:spcPts val="1600"/>
              </a:spcAft>
              <a:buNone/>
            </a:pPr>
            <a:r>
              <a:t/>
            </a:r>
            <a:endParaRPr/>
          </a:p>
        </p:txBody>
      </p:sp>
      <p:sp>
        <p:nvSpPr>
          <p:cNvPr id="192" name="Shape 192"/>
          <p:cNvSpPr txBox="1"/>
          <p:nvPr>
            <p:ph idx="4294967295" type="body"/>
          </p:nvPr>
        </p:nvSpPr>
        <p:spPr>
          <a:xfrm>
            <a:off x="4598100" y="2714350"/>
            <a:ext cx="4234199" cy="2304300"/>
          </a:xfrm>
          <a:prstGeom prst="rect">
            <a:avLst/>
          </a:prstGeom>
        </p:spPr>
        <p:txBody>
          <a:bodyPr anchorCtr="0" anchor="t" bIns="91425" lIns="91425" rIns="91425" tIns="91425">
            <a:noAutofit/>
          </a:bodyPr>
          <a:lstStyle/>
          <a:p>
            <a:pPr lvl="0" marR="0" rtl="0" algn="l">
              <a:lnSpc>
                <a:spcPct val="115000"/>
              </a:lnSpc>
              <a:spcBef>
                <a:spcPts val="0"/>
              </a:spcBef>
              <a:spcAft>
                <a:spcPts val="1600"/>
              </a:spcAft>
              <a:buNone/>
            </a:pPr>
            <a:r>
              <a:rPr b="1" lang="en-GB"/>
              <a:t>Artefacts are local to certain regions</a:t>
            </a:r>
          </a:p>
          <a:p>
            <a:pPr indent="-228600" lvl="0" marL="457200" marR="0" rtl="0" algn="l">
              <a:lnSpc>
                <a:spcPct val="115000"/>
              </a:lnSpc>
              <a:spcBef>
                <a:spcPts val="0"/>
              </a:spcBef>
              <a:spcAft>
                <a:spcPts val="1600"/>
              </a:spcAft>
            </a:pPr>
            <a:r>
              <a:rPr lang="en-GB"/>
              <a:t>Inner mouth (teeth, dark areas)</a:t>
            </a:r>
          </a:p>
          <a:p>
            <a:pPr indent="-228600" lvl="0" marL="457200" marR="0" rtl="0" algn="l">
              <a:lnSpc>
                <a:spcPct val="115000"/>
              </a:lnSpc>
              <a:spcBef>
                <a:spcPts val="0"/>
              </a:spcBef>
              <a:spcAft>
                <a:spcPts val="1600"/>
              </a:spcAft>
            </a:pPr>
            <a:r>
              <a:rPr lang="en-GB"/>
              <a:t>Outside of mouth (face, neck, background)</a:t>
            </a:r>
          </a:p>
        </p:txBody>
      </p:sp>
      <p:pic>
        <p:nvPicPr>
          <p:cNvPr id="193" name="Shape 193"/>
          <p:cNvPicPr preferRelativeResize="0"/>
          <p:nvPr/>
        </p:nvPicPr>
        <p:blipFill>
          <a:blip r:embed="rId3">
            <a:alphaModFix/>
          </a:blip>
          <a:stretch>
            <a:fillRect/>
          </a:stretch>
        </p:blipFill>
        <p:spPr>
          <a:xfrm>
            <a:off x="311700" y="1113162"/>
            <a:ext cx="4620424" cy="1505749"/>
          </a:xfrm>
          <a:prstGeom prst="rect">
            <a:avLst/>
          </a:prstGeom>
          <a:noFill/>
          <a:ln>
            <a:noFill/>
          </a:ln>
        </p:spPr>
      </p:pic>
      <p:pic>
        <p:nvPicPr>
          <p:cNvPr id="194" name="Shape 194"/>
          <p:cNvPicPr preferRelativeResize="0"/>
          <p:nvPr/>
        </p:nvPicPr>
        <p:blipFill>
          <a:blip r:embed="rId4">
            <a:alphaModFix/>
          </a:blip>
          <a:stretch>
            <a:fillRect/>
          </a:stretch>
        </p:blipFill>
        <p:spPr>
          <a:xfrm>
            <a:off x="6077557" y="374150"/>
            <a:ext cx="2385049" cy="2244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8" name="Shape 198"/>
        <p:cNvGrpSpPr/>
        <p:nvPr/>
      </p:nvGrpSpPr>
      <p:grpSpPr>
        <a:xfrm>
          <a:off x="0" y="0"/>
          <a:ext cx="0" cy="0"/>
          <a:chOff x="0" y="0"/>
          <a:chExt cx="0" cy="0"/>
        </a:xfrm>
      </p:grpSpPr>
      <p:sp>
        <p:nvSpPr>
          <p:cNvPr id="199" name="Shape 199"/>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GB"/>
              <a:t>Remove inner mouth artefacts</a:t>
            </a:r>
          </a:p>
        </p:txBody>
      </p:sp>
      <p:sp>
        <p:nvSpPr>
          <p:cNvPr id="200" name="Shape 200"/>
          <p:cNvSpPr txBox="1"/>
          <p:nvPr>
            <p:ph idx="4294967295" type="body"/>
          </p:nvPr>
        </p:nvSpPr>
        <p:spPr>
          <a:xfrm>
            <a:off x="311700" y="1989275"/>
            <a:ext cx="3803099" cy="2304300"/>
          </a:xfrm>
          <a:prstGeom prst="rect">
            <a:avLst/>
          </a:prstGeom>
        </p:spPr>
        <p:txBody>
          <a:bodyPr anchorCtr="0" anchor="t" bIns="91425" lIns="91425" rIns="91425" tIns="91425">
            <a:noAutofit/>
          </a:bodyPr>
          <a:lstStyle/>
          <a:p>
            <a:pPr lvl="0" rtl="0">
              <a:spcBef>
                <a:spcPts val="0"/>
              </a:spcBef>
              <a:buNone/>
            </a:pPr>
            <a:r>
              <a:rPr b="1" lang="en-GB"/>
              <a:t>Inner mouth artefacts</a:t>
            </a:r>
          </a:p>
          <a:p>
            <a:pPr indent="-228600" lvl="0" marL="457200" rtl="0">
              <a:spcBef>
                <a:spcPts val="0"/>
              </a:spcBef>
            </a:pPr>
            <a:r>
              <a:rPr lang="en-GB"/>
              <a:t>Teeth</a:t>
            </a:r>
          </a:p>
          <a:p>
            <a:pPr indent="-228600" lvl="1" marL="914400" rtl="0">
              <a:spcBef>
                <a:spcPts val="0"/>
              </a:spcBef>
            </a:pPr>
            <a:r>
              <a:rPr lang="en-GB"/>
              <a:t>Pass pixels r:g:b ratio near 1</a:t>
            </a:r>
          </a:p>
          <a:p>
            <a:pPr indent="-228600" lvl="1" marL="914400" rtl="0">
              <a:spcBef>
                <a:spcPts val="0"/>
              </a:spcBef>
            </a:pPr>
            <a:r>
              <a:rPr lang="en-GB"/>
              <a:t>Pass pixel intensity &gt; average</a:t>
            </a:r>
          </a:p>
          <a:p>
            <a:pPr indent="-228600" lvl="0" marL="457200" rtl="0">
              <a:spcBef>
                <a:spcPts val="0"/>
              </a:spcBef>
            </a:pPr>
            <a:r>
              <a:rPr lang="en-GB"/>
              <a:t>Dark areas inside mouth</a:t>
            </a:r>
          </a:p>
          <a:p>
            <a:pPr indent="-228600" lvl="1" marL="914400" rtl="0">
              <a:spcBef>
                <a:spcPts val="0"/>
              </a:spcBef>
            </a:pPr>
            <a:r>
              <a:rPr lang="en-GB"/>
              <a:t>Pass pixel intensity &lt; average</a:t>
            </a:r>
          </a:p>
          <a:p>
            <a:pPr indent="-228600" lvl="0" marL="457200" rtl="0">
              <a:spcBef>
                <a:spcPts val="0"/>
              </a:spcBef>
            </a:pPr>
            <a:r>
              <a:rPr lang="en-GB"/>
              <a:t>Varying sized circle at center</a:t>
            </a:r>
          </a:p>
          <a:p>
            <a:pPr lvl="0" marR="0" rtl="0" algn="l">
              <a:lnSpc>
                <a:spcPct val="115000"/>
              </a:lnSpc>
              <a:spcBef>
                <a:spcPts val="0"/>
              </a:spcBef>
              <a:spcAft>
                <a:spcPts val="1600"/>
              </a:spcAft>
              <a:buNone/>
            </a:pPr>
            <a:r>
              <a:t/>
            </a:r>
            <a:endParaRPr/>
          </a:p>
        </p:txBody>
      </p:sp>
      <p:pic>
        <p:nvPicPr>
          <p:cNvPr id="201" name="Shape 201"/>
          <p:cNvPicPr preferRelativeResize="0"/>
          <p:nvPr/>
        </p:nvPicPr>
        <p:blipFill>
          <a:blip r:embed="rId3">
            <a:alphaModFix/>
          </a:blip>
          <a:stretch>
            <a:fillRect/>
          </a:stretch>
        </p:blipFill>
        <p:spPr>
          <a:xfrm>
            <a:off x="7219375" y="1407374"/>
            <a:ext cx="1560174" cy="1465299"/>
          </a:xfrm>
          <a:prstGeom prst="rect">
            <a:avLst/>
          </a:prstGeom>
          <a:noFill/>
          <a:ln>
            <a:noFill/>
          </a:ln>
        </p:spPr>
      </p:pic>
      <p:pic>
        <p:nvPicPr>
          <p:cNvPr id="202" name="Shape 202"/>
          <p:cNvPicPr preferRelativeResize="0"/>
          <p:nvPr/>
        </p:nvPicPr>
        <p:blipFill>
          <a:blip r:embed="rId4">
            <a:alphaModFix/>
          </a:blip>
          <a:stretch>
            <a:fillRect/>
          </a:stretch>
        </p:blipFill>
        <p:spPr>
          <a:xfrm>
            <a:off x="3845875" y="1407375"/>
            <a:ext cx="1560174" cy="1468399"/>
          </a:xfrm>
          <a:prstGeom prst="rect">
            <a:avLst/>
          </a:prstGeom>
          <a:noFill/>
          <a:ln>
            <a:noFill/>
          </a:ln>
        </p:spPr>
      </p:pic>
      <p:pic>
        <p:nvPicPr>
          <p:cNvPr id="203" name="Shape 203"/>
          <p:cNvPicPr preferRelativeResize="0"/>
          <p:nvPr/>
        </p:nvPicPr>
        <p:blipFill>
          <a:blip r:embed="rId5">
            <a:alphaModFix/>
          </a:blip>
          <a:stretch>
            <a:fillRect/>
          </a:stretch>
        </p:blipFill>
        <p:spPr>
          <a:xfrm>
            <a:off x="5532625" y="1407375"/>
            <a:ext cx="1560174" cy="1471296"/>
          </a:xfrm>
          <a:prstGeom prst="rect">
            <a:avLst/>
          </a:prstGeom>
          <a:noFill/>
          <a:ln>
            <a:noFill/>
          </a:ln>
        </p:spPr>
      </p:pic>
      <p:pic>
        <p:nvPicPr>
          <p:cNvPr id="204" name="Shape 204"/>
          <p:cNvPicPr preferRelativeResize="0"/>
          <p:nvPr/>
        </p:nvPicPr>
        <p:blipFill>
          <a:blip r:embed="rId6">
            <a:alphaModFix/>
          </a:blip>
          <a:stretch>
            <a:fillRect/>
          </a:stretch>
        </p:blipFill>
        <p:spPr>
          <a:xfrm>
            <a:off x="5532626" y="2998900"/>
            <a:ext cx="1560174" cy="154956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8" name="Shape 208"/>
        <p:cNvGrpSpPr/>
        <p:nvPr/>
      </p:nvGrpSpPr>
      <p:grpSpPr>
        <a:xfrm>
          <a:off x="0" y="0"/>
          <a:ext cx="0" cy="0"/>
          <a:chOff x="0" y="0"/>
          <a:chExt cx="0" cy="0"/>
        </a:xfrm>
      </p:grpSpPr>
      <p:sp>
        <p:nvSpPr>
          <p:cNvPr id="209" name="Shape 209"/>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GB"/>
              <a:t>2 problems left</a:t>
            </a:r>
          </a:p>
        </p:txBody>
      </p:sp>
      <p:sp>
        <p:nvSpPr>
          <p:cNvPr id="210" name="Shape 210"/>
          <p:cNvSpPr txBox="1"/>
          <p:nvPr>
            <p:ph idx="4294967295" type="body"/>
          </p:nvPr>
        </p:nvSpPr>
        <p:spPr>
          <a:xfrm>
            <a:off x="311700" y="3332300"/>
            <a:ext cx="4234199" cy="2304300"/>
          </a:xfrm>
          <a:prstGeom prst="rect">
            <a:avLst/>
          </a:prstGeom>
        </p:spPr>
        <p:txBody>
          <a:bodyPr anchorCtr="0" anchor="t" bIns="91425" lIns="91425" rIns="91425" tIns="91425">
            <a:noAutofit/>
          </a:bodyPr>
          <a:lstStyle/>
          <a:p>
            <a:pPr lvl="0" marR="0" rtl="0" algn="l">
              <a:lnSpc>
                <a:spcPct val="115000"/>
              </a:lnSpc>
              <a:spcBef>
                <a:spcPts val="0"/>
              </a:spcBef>
              <a:spcAft>
                <a:spcPts val="1600"/>
              </a:spcAft>
              <a:buNone/>
            </a:pPr>
            <a:r>
              <a:rPr b="1" lang="en-GB" sz="1600"/>
              <a:t>Process runs in a loop</a:t>
            </a:r>
          </a:p>
          <a:p>
            <a:pPr indent="-330200" lvl="0" marL="457200" marR="0" rtl="0" algn="l">
              <a:lnSpc>
                <a:spcPct val="115000"/>
              </a:lnSpc>
              <a:spcBef>
                <a:spcPts val="0"/>
              </a:spcBef>
              <a:spcAft>
                <a:spcPts val="1600"/>
              </a:spcAft>
              <a:buSzPct val="100000"/>
            </a:pPr>
            <a:r>
              <a:rPr lang="en-GB" sz="1600"/>
              <a:t>Increase green intensity threshold every iteration</a:t>
            </a:r>
          </a:p>
          <a:p>
            <a:pPr indent="-330200" lvl="0" marL="457200" marR="0" rtl="0" algn="l">
              <a:lnSpc>
                <a:spcPct val="115000"/>
              </a:lnSpc>
              <a:spcBef>
                <a:spcPts val="0"/>
              </a:spcBef>
              <a:spcAft>
                <a:spcPts val="1600"/>
              </a:spcAft>
              <a:buSzPct val="100000"/>
            </a:pPr>
            <a:r>
              <a:rPr lang="en-GB" sz="1600"/>
              <a:t>Until maximum of 12 regions are left</a:t>
            </a:r>
          </a:p>
        </p:txBody>
      </p:sp>
      <p:sp>
        <p:nvSpPr>
          <p:cNvPr id="211" name="Shape 211"/>
          <p:cNvSpPr txBox="1"/>
          <p:nvPr>
            <p:ph idx="4294967295" type="body"/>
          </p:nvPr>
        </p:nvSpPr>
        <p:spPr>
          <a:xfrm>
            <a:off x="311700" y="1487800"/>
            <a:ext cx="4234199" cy="1743600"/>
          </a:xfrm>
          <a:prstGeom prst="rect">
            <a:avLst/>
          </a:prstGeom>
        </p:spPr>
        <p:txBody>
          <a:bodyPr anchorCtr="0" anchor="t" bIns="91425" lIns="91425" rIns="91425" tIns="91425">
            <a:noAutofit/>
          </a:bodyPr>
          <a:lstStyle/>
          <a:p>
            <a:pPr lvl="0" marR="0" rtl="0" algn="l">
              <a:lnSpc>
                <a:spcPct val="115000"/>
              </a:lnSpc>
              <a:spcBef>
                <a:spcPts val="0"/>
              </a:spcBef>
              <a:spcAft>
                <a:spcPts val="1600"/>
              </a:spcAft>
              <a:buNone/>
            </a:pPr>
            <a:r>
              <a:rPr b="1" lang="en-GB" sz="1600"/>
              <a:t>Two Problems</a:t>
            </a:r>
          </a:p>
          <a:p>
            <a:pPr indent="-330200" lvl="0" marL="457200" marR="0" rtl="0" algn="l">
              <a:lnSpc>
                <a:spcPct val="115000"/>
              </a:lnSpc>
              <a:spcBef>
                <a:spcPts val="0"/>
              </a:spcBef>
              <a:spcAft>
                <a:spcPts val="1600"/>
              </a:spcAft>
              <a:buSzPct val="100000"/>
            </a:pPr>
            <a:r>
              <a:rPr lang="en-GB" sz="1600"/>
              <a:t>Regions may occur outside of the ring of markers</a:t>
            </a:r>
          </a:p>
          <a:p>
            <a:pPr indent="-330200" lvl="0" marL="457200" marR="0" rtl="0" algn="l">
              <a:lnSpc>
                <a:spcPct val="115000"/>
              </a:lnSpc>
              <a:spcBef>
                <a:spcPts val="0"/>
              </a:spcBef>
              <a:spcAft>
                <a:spcPts val="1600"/>
              </a:spcAft>
              <a:buSzPct val="100000"/>
            </a:pPr>
            <a:r>
              <a:rPr lang="en-GB" sz="1600"/>
              <a:t>Less than 12 markers are available</a:t>
            </a:r>
          </a:p>
        </p:txBody>
      </p:sp>
      <p:pic>
        <p:nvPicPr>
          <p:cNvPr id="212" name="Shape 212"/>
          <p:cNvPicPr preferRelativeResize="0"/>
          <p:nvPr/>
        </p:nvPicPr>
        <p:blipFill>
          <a:blip r:embed="rId3">
            <a:alphaModFix/>
          </a:blip>
          <a:stretch>
            <a:fillRect/>
          </a:stretch>
        </p:blipFill>
        <p:spPr>
          <a:xfrm>
            <a:off x="6884775" y="1984875"/>
            <a:ext cx="1856575" cy="1743675"/>
          </a:xfrm>
          <a:prstGeom prst="rect">
            <a:avLst/>
          </a:prstGeom>
          <a:noFill/>
          <a:ln>
            <a:noFill/>
          </a:ln>
        </p:spPr>
      </p:pic>
      <p:pic>
        <p:nvPicPr>
          <p:cNvPr id="213" name="Shape 213"/>
          <p:cNvPicPr preferRelativeResize="0"/>
          <p:nvPr/>
        </p:nvPicPr>
        <p:blipFill>
          <a:blip r:embed="rId4">
            <a:alphaModFix/>
          </a:blip>
          <a:stretch>
            <a:fillRect/>
          </a:stretch>
        </p:blipFill>
        <p:spPr>
          <a:xfrm>
            <a:off x="4633550" y="1984887"/>
            <a:ext cx="1856574" cy="174366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7" name="Shape 217"/>
        <p:cNvGrpSpPr/>
        <p:nvPr/>
      </p:nvGrpSpPr>
      <p:grpSpPr>
        <a:xfrm>
          <a:off x="0" y="0"/>
          <a:ext cx="0" cy="0"/>
          <a:chOff x="0" y="0"/>
          <a:chExt cx="0" cy="0"/>
        </a:xfrm>
      </p:grpSpPr>
      <p:sp>
        <p:nvSpPr>
          <p:cNvPr id="218" name="Shape 218"/>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GB"/>
              <a:t>Problem 1</a:t>
            </a:r>
          </a:p>
        </p:txBody>
      </p:sp>
      <p:sp>
        <p:nvSpPr>
          <p:cNvPr id="219" name="Shape 219"/>
          <p:cNvSpPr txBox="1"/>
          <p:nvPr>
            <p:ph idx="4294967295" type="body"/>
          </p:nvPr>
        </p:nvSpPr>
        <p:spPr>
          <a:xfrm>
            <a:off x="311700" y="1258375"/>
            <a:ext cx="4234199" cy="2304300"/>
          </a:xfrm>
          <a:prstGeom prst="rect">
            <a:avLst/>
          </a:prstGeom>
        </p:spPr>
        <p:txBody>
          <a:bodyPr anchorCtr="0" anchor="t" bIns="91425" lIns="91425" rIns="91425" tIns="91425">
            <a:noAutofit/>
          </a:bodyPr>
          <a:lstStyle/>
          <a:p>
            <a:pPr lvl="0" rtl="0">
              <a:spcBef>
                <a:spcPts val="0"/>
              </a:spcBef>
              <a:buNone/>
            </a:pPr>
            <a:r>
              <a:rPr b="1" lang="en-GB"/>
              <a:t>Artifacts in surrounding areas of mouth</a:t>
            </a:r>
          </a:p>
          <a:p>
            <a:pPr lvl="0" rtl="0">
              <a:spcBef>
                <a:spcPts val="0"/>
              </a:spcBef>
              <a:buNone/>
            </a:pPr>
            <a:r>
              <a:rPr lang="en-GB"/>
              <a:t>Remove regions that stray too far from the ring of markers</a:t>
            </a:r>
          </a:p>
          <a:p>
            <a:pPr indent="-228600" lvl="0" marL="457200" rtl="0">
              <a:spcBef>
                <a:spcPts val="0"/>
              </a:spcBef>
              <a:buAutoNum type="arabicPeriod"/>
            </a:pPr>
            <a:r>
              <a:rPr lang="en-GB"/>
              <a:t>Sort regions by euclidean distance from center</a:t>
            </a:r>
          </a:p>
          <a:p>
            <a:pPr indent="-228600" lvl="0" marL="457200" rtl="0">
              <a:spcBef>
                <a:spcPts val="0"/>
              </a:spcBef>
              <a:buAutoNum type="arabicPeriod"/>
            </a:pPr>
            <a:r>
              <a:rPr lang="en-GB"/>
              <a:t>Get difference of adjacent values</a:t>
            </a:r>
          </a:p>
          <a:p>
            <a:pPr indent="-228600" lvl="0" marL="457200" rtl="0">
              <a:spcBef>
                <a:spcPts val="0"/>
              </a:spcBef>
              <a:buAutoNum type="arabicPeriod"/>
            </a:pPr>
            <a:r>
              <a:rPr lang="en-GB"/>
              <a:t>Region is considered stray when</a:t>
            </a:r>
          </a:p>
          <a:p>
            <a:pPr indent="-228600" lvl="1" marL="914400" rtl="0">
              <a:spcBef>
                <a:spcPts val="0"/>
              </a:spcBef>
              <a:buAutoNum type="alphaLcPeriod"/>
            </a:pPr>
            <a:r>
              <a:rPr lang="en-GB"/>
              <a:t>Is near the end of the list (far)</a:t>
            </a:r>
          </a:p>
          <a:p>
            <a:pPr indent="-228600" lvl="1" marL="914400" rtl="0">
              <a:spcBef>
                <a:spcPts val="0"/>
              </a:spcBef>
              <a:buAutoNum type="alphaLcPeriod"/>
            </a:pPr>
            <a:r>
              <a:rPr lang="en-GB"/>
              <a:t>difference &gt; threshold</a:t>
            </a:r>
          </a:p>
          <a:p>
            <a:pPr lvl="0" marR="0" rtl="0" algn="l">
              <a:lnSpc>
                <a:spcPct val="115000"/>
              </a:lnSpc>
              <a:spcBef>
                <a:spcPts val="0"/>
              </a:spcBef>
              <a:spcAft>
                <a:spcPts val="1600"/>
              </a:spcAft>
              <a:buNone/>
            </a:pPr>
            <a:r>
              <a:t/>
            </a:r>
            <a:endParaRPr/>
          </a:p>
        </p:txBody>
      </p:sp>
      <p:pic>
        <p:nvPicPr>
          <p:cNvPr id="220" name="Shape 220"/>
          <p:cNvPicPr preferRelativeResize="0"/>
          <p:nvPr/>
        </p:nvPicPr>
        <p:blipFill>
          <a:blip r:embed="rId3">
            <a:alphaModFix/>
          </a:blip>
          <a:stretch>
            <a:fillRect/>
          </a:stretch>
        </p:blipFill>
        <p:spPr>
          <a:xfrm>
            <a:off x="4842930" y="1648212"/>
            <a:ext cx="1966669" cy="1847075"/>
          </a:xfrm>
          <a:prstGeom prst="rect">
            <a:avLst/>
          </a:prstGeom>
          <a:noFill/>
          <a:ln>
            <a:noFill/>
          </a:ln>
        </p:spPr>
      </p:pic>
      <p:pic>
        <p:nvPicPr>
          <p:cNvPr id="221" name="Shape 221"/>
          <p:cNvPicPr preferRelativeResize="0"/>
          <p:nvPr/>
        </p:nvPicPr>
        <p:blipFill>
          <a:blip r:embed="rId4">
            <a:alphaModFix/>
          </a:blip>
          <a:stretch>
            <a:fillRect/>
          </a:stretch>
        </p:blipFill>
        <p:spPr>
          <a:xfrm>
            <a:off x="6880175" y="1648212"/>
            <a:ext cx="1899105" cy="18470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5" name="Shape 225"/>
        <p:cNvGrpSpPr/>
        <p:nvPr/>
      </p:nvGrpSpPr>
      <p:grpSpPr>
        <a:xfrm>
          <a:off x="0" y="0"/>
          <a:ext cx="0" cy="0"/>
          <a:chOff x="0" y="0"/>
          <a:chExt cx="0" cy="0"/>
        </a:xfrm>
      </p:grpSpPr>
      <p:sp>
        <p:nvSpPr>
          <p:cNvPr id="226" name="Shape 226"/>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GB"/>
              <a:t>Problem 2</a:t>
            </a:r>
          </a:p>
        </p:txBody>
      </p:sp>
      <p:sp>
        <p:nvSpPr>
          <p:cNvPr id="227" name="Shape 227"/>
          <p:cNvSpPr txBox="1"/>
          <p:nvPr>
            <p:ph idx="4294967295" type="body"/>
          </p:nvPr>
        </p:nvSpPr>
        <p:spPr>
          <a:xfrm>
            <a:off x="311700" y="2714300"/>
            <a:ext cx="4234199" cy="2304300"/>
          </a:xfrm>
          <a:prstGeom prst="rect">
            <a:avLst/>
          </a:prstGeom>
        </p:spPr>
        <p:txBody>
          <a:bodyPr anchorCtr="0" anchor="t" bIns="91425" lIns="91425" rIns="91425" tIns="91425">
            <a:noAutofit/>
          </a:bodyPr>
          <a:lstStyle/>
          <a:p>
            <a:pPr indent="0" lvl="0" marL="0" rtl="0">
              <a:spcBef>
                <a:spcPts val="0"/>
              </a:spcBef>
              <a:buNone/>
            </a:pPr>
            <a:r>
              <a:t/>
            </a:r>
            <a:endParaRPr/>
          </a:p>
          <a:p>
            <a:pPr lvl="0" marR="0" rtl="0" algn="l">
              <a:lnSpc>
                <a:spcPct val="115000"/>
              </a:lnSpc>
              <a:spcBef>
                <a:spcPts val="0"/>
              </a:spcBef>
              <a:spcAft>
                <a:spcPts val="1600"/>
              </a:spcAft>
              <a:buNone/>
            </a:pPr>
            <a:r>
              <a:t/>
            </a:r>
            <a:endParaRPr b="1"/>
          </a:p>
        </p:txBody>
      </p:sp>
      <p:sp>
        <p:nvSpPr>
          <p:cNvPr id="228" name="Shape 228"/>
          <p:cNvSpPr txBox="1"/>
          <p:nvPr>
            <p:ph idx="4294967295" type="body"/>
          </p:nvPr>
        </p:nvSpPr>
        <p:spPr>
          <a:xfrm>
            <a:off x="311700" y="1227975"/>
            <a:ext cx="5180399" cy="3790499"/>
          </a:xfrm>
          <a:prstGeom prst="rect">
            <a:avLst/>
          </a:prstGeom>
        </p:spPr>
        <p:txBody>
          <a:bodyPr anchorCtr="0" anchor="t" bIns="91425" lIns="91425" rIns="91425" tIns="91425">
            <a:noAutofit/>
          </a:bodyPr>
          <a:lstStyle/>
          <a:p>
            <a:pPr lvl="0" marR="0" rtl="0" algn="l">
              <a:lnSpc>
                <a:spcPct val="115000"/>
              </a:lnSpc>
              <a:spcBef>
                <a:spcPts val="0"/>
              </a:spcBef>
              <a:spcAft>
                <a:spcPts val="1600"/>
              </a:spcAft>
              <a:buNone/>
            </a:pPr>
            <a:r>
              <a:rPr lang="en-GB"/>
              <a:t>Need to have 12 full markers at all times</a:t>
            </a:r>
          </a:p>
          <a:p>
            <a:pPr indent="-228600" lvl="0" marL="457200" marR="0" rtl="0" algn="l">
              <a:lnSpc>
                <a:spcPct val="115000"/>
              </a:lnSpc>
              <a:spcBef>
                <a:spcPts val="0"/>
              </a:spcBef>
              <a:spcAft>
                <a:spcPts val="1600"/>
              </a:spcAft>
              <a:buAutoNum type="arabicPeriod"/>
            </a:pPr>
            <a:r>
              <a:rPr lang="en-GB"/>
              <a:t>If markers &lt; 12, compare with previous frame to find which marker is missing.</a:t>
            </a:r>
          </a:p>
          <a:p>
            <a:pPr indent="-228600" lvl="1" marL="914400" marR="0" rtl="0" algn="l">
              <a:lnSpc>
                <a:spcPct val="115000"/>
              </a:lnSpc>
              <a:spcBef>
                <a:spcPts val="0"/>
              </a:spcBef>
              <a:spcAft>
                <a:spcPts val="1600"/>
              </a:spcAft>
              <a:buAutoNum type="alphaLcPeriod"/>
            </a:pPr>
            <a:r>
              <a:rPr lang="en-GB"/>
              <a:t>Use k-nearest neighbor search by matching their direction vectors</a:t>
            </a:r>
          </a:p>
          <a:p>
            <a:pPr indent="-228600" lvl="0" marL="457200" marR="0" rtl="0" algn="l">
              <a:lnSpc>
                <a:spcPct val="115000"/>
              </a:lnSpc>
              <a:spcBef>
                <a:spcPts val="0"/>
              </a:spcBef>
              <a:spcAft>
                <a:spcPts val="1600"/>
              </a:spcAft>
              <a:buAutoNum type="arabicPeriod"/>
            </a:pPr>
            <a:r>
              <a:rPr lang="en-GB"/>
              <a:t>Take old position and add weighted velocity of two closest neighbors</a:t>
            </a:r>
          </a:p>
          <a:p>
            <a:pPr indent="-228600" lvl="1" marL="914400" marR="0" rtl="0" algn="l">
              <a:lnSpc>
                <a:spcPct val="115000"/>
              </a:lnSpc>
              <a:spcBef>
                <a:spcPts val="0"/>
              </a:spcBef>
              <a:spcAft>
                <a:spcPts val="1600"/>
              </a:spcAft>
              <a:buAutoNum type="alphaLcPeriod"/>
            </a:pPr>
            <a:r>
              <a:rPr lang="en-GB"/>
              <a:t>More weight if neighbor is closer to missing marker</a:t>
            </a:r>
          </a:p>
          <a:p>
            <a:pPr indent="-228600" lvl="1" marL="914400" marR="0" rtl="0" algn="l">
              <a:lnSpc>
                <a:spcPct val="115000"/>
              </a:lnSpc>
              <a:spcBef>
                <a:spcPts val="0"/>
              </a:spcBef>
              <a:spcAft>
                <a:spcPts val="1600"/>
              </a:spcAft>
              <a:buAutoNum type="alphaLcPeriod"/>
            </a:pPr>
            <a:r>
              <a:rPr lang="en-GB"/>
              <a:t>More weight if marker at bottom of mouth</a:t>
            </a:r>
          </a:p>
          <a:p>
            <a:pPr indent="-228600" lvl="0" marL="457200" marR="0" rtl="0" algn="l">
              <a:lnSpc>
                <a:spcPct val="115000"/>
              </a:lnSpc>
              <a:spcBef>
                <a:spcPts val="0"/>
              </a:spcBef>
              <a:spcAft>
                <a:spcPts val="1600"/>
              </a:spcAft>
              <a:buAutoNum type="arabicPeriod"/>
            </a:pPr>
            <a:r>
              <a:rPr lang="en-GB"/>
              <a:t>Reestimate the center point at end</a:t>
            </a:r>
          </a:p>
        </p:txBody>
      </p:sp>
      <p:pic>
        <p:nvPicPr>
          <p:cNvPr id="229" name="Shape 229"/>
          <p:cNvPicPr preferRelativeResize="0"/>
          <p:nvPr/>
        </p:nvPicPr>
        <p:blipFill>
          <a:blip r:embed="rId3">
            <a:alphaModFix/>
          </a:blip>
          <a:stretch>
            <a:fillRect/>
          </a:stretch>
        </p:blipFill>
        <p:spPr>
          <a:xfrm>
            <a:off x="6307500" y="867237"/>
            <a:ext cx="1899105" cy="1847074"/>
          </a:xfrm>
          <a:prstGeom prst="rect">
            <a:avLst/>
          </a:prstGeom>
          <a:noFill/>
          <a:ln>
            <a:noFill/>
          </a:ln>
        </p:spPr>
      </p:pic>
      <p:pic>
        <p:nvPicPr>
          <p:cNvPr id="230" name="Shape 230"/>
          <p:cNvPicPr preferRelativeResize="0"/>
          <p:nvPr/>
        </p:nvPicPr>
        <p:blipFill>
          <a:blip r:embed="rId4">
            <a:alphaModFix/>
          </a:blip>
          <a:stretch>
            <a:fillRect/>
          </a:stretch>
        </p:blipFill>
        <p:spPr>
          <a:xfrm>
            <a:off x="6307498" y="2867848"/>
            <a:ext cx="1899100" cy="184484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 name="Shape 64"/>
        <p:cNvGrpSpPr/>
        <p:nvPr/>
      </p:nvGrpSpPr>
      <p:grpSpPr>
        <a:xfrm>
          <a:off x="0" y="0"/>
          <a:ext cx="0" cy="0"/>
          <a:chOff x="0" y="0"/>
          <a:chExt cx="0" cy="0"/>
        </a:xfrm>
      </p:grpSpPr>
      <p:sp>
        <p:nvSpPr>
          <p:cNvPr id="65" name="Shape 65"/>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GB"/>
              <a:t>Why bother with visuals?</a:t>
            </a:r>
          </a:p>
        </p:txBody>
      </p:sp>
      <p:sp>
        <p:nvSpPr>
          <p:cNvPr id="66" name="Shape 66"/>
          <p:cNvSpPr txBox="1"/>
          <p:nvPr>
            <p:ph idx="1" type="body"/>
          </p:nvPr>
        </p:nvSpPr>
        <p:spPr>
          <a:xfrm>
            <a:off x="153425" y="1601050"/>
            <a:ext cx="3274799" cy="3416400"/>
          </a:xfrm>
          <a:prstGeom prst="rect">
            <a:avLst/>
          </a:prstGeom>
        </p:spPr>
        <p:txBody>
          <a:bodyPr anchorCtr="0" anchor="t" bIns="91425" lIns="91425" rIns="91425" tIns="91425">
            <a:noAutofit/>
          </a:bodyPr>
          <a:lstStyle/>
          <a:p>
            <a:pPr indent="-228600" lvl="0" marL="457200" rtl="0">
              <a:spcBef>
                <a:spcPts val="0"/>
              </a:spcBef>
            </a:pPr>
            <a:r>
              <a:rPr lang="en-GB"/>
              <a:t>Audio noise impacts audio recognition performance drastically</a:t>
            </a:r>
          </a:p>
          <a:p>
            <a:pPr indent="-228600" lvl="0" marL="457200" rtl="0">
              <a:spcBef>
                <a:spcPts val="0"/>
              </a:spcBef>
            </a:pPr>
            <a:r>
              <a:rPr lang="en-GB"/>
              <a:t>Visual features do not get affected by audible background noise</a:t>
            </a:r>
          </a:p>
          <a:p>
            <a:pPr indent="-228600" lvl="0" marL="457200" rtl="0">
              <a:spcBef>
                <a:spcPts val="0"/>
              </a:spcBef>
            </a:pPr>
            <a:r>
              <a:rPr lang="en-GB"/>
              <a:t>Boost the accuracy by combining both features?</a:t>
            </a:r>
          </a:p>
          <a:p>
            <a:pPr lvl="0" rtl="0">
              <a:spcBef>
                <a:spcPts val="0"/>
              </a:spcBef>
              <a:buNone/>
            </a:pPr>
            <a:r>
              <a:t/>
            </a:r>
            <a:endParaRPr/>
          </a:p>
        </p:txBody>
      </p:sp>
      <p:pic>
        <p:nvPicPr>
          <p:cNvPr id="67" name="Shape 67"/>
          <p:cNvPicPr preferRelativeResize="0"/>
          <p:nvPr/>
        </p:nvPicPr>
        <p:blipFill>
          <a:blip r:embed="rId3">
            <a:alphaModFix/>
          </a:blip>
          <a:stretch>
            <a:fillRect/>
          </a:stretch>
        </p:blipFill>
        <p:spPr>
          <a:xfrm>
            <a:off x="3721250" y="1236100"/>
            <a:ext cx="4944225" cy="35972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4" name="Shape 234"/>
        <p:cNvGrpSpPr/>
        <p:nvPr/>
      </p:nvGrpSpPr>
      <p:grpSpPr>
        <a:xfrm>
          <a:off x="0" y="0"/>
          <a:ext cx="0" cy="0"/>
          <a:chOff x="0" y="0"/>
          <a:chExt cx="0" cy="0"/>
        </a:xfrm>
      </p:grpSpPr>
      <p:sp>
        <p:nvSpPr>
          <p:cNvPr id="235" name="Shape 235"/>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GB"/>
              <a:t>Working with markers as objects</a:t>
            </a:r>
          </a:p>
        </p:txBody>
      </p:sp>
      <p:pic>
        <p:nvPicPr>
          <p:cNvPr id="236" name="Shape 236"/>
          <p:cNvPicPr preferRelativeResize="0"/>
          <p:nvPr/>
        </p:nvPicPr>
        <p:blipFill>
          <a:blip r:embed="rId3">
            <a:alphaModFix/>
          </a:blip>
          <a:stretch>
            <a:fillRect/>
          </a:stretch>
        </p:blipFill>
        <p:spPr>
          <a:xfrm>
            <a:off x="2354950" y="1818797"/>
            <a:ext cx="2308974" cy="2274300"/>
          </a:xfrm>
          <a:prstGeom prst="rect">
            <a:avLst/>
          </a:prstGeom>
          <a:noFill/>
          <a:ln>
            <a:noFill/>
          </a:ln>
        </p:spPr>
      </p:pic>
      <p:sp>
        <p:nvSpPr>
          <p:cNvPr id="237" name="Shape 237"/>
          <p:cNvSpPr txBox="1"/>
          <p:nvPr>
            <p:ph idx="4294967295" type="body"/>
          </p:nvPr>
        </p:nvSpPr>
        <p:spPr>
          <a:xfrm>
            <a:off x="4900050" y="1193875"/>
            <a:ext cx="3538199" cy="3564299"/>
          </a:xfrm>
          <a:prstGeom prst="rect">
            <a:avLst/>
          </a:prstGeom>
        </p:spPr>
        <p:txBody>
          <a:bodyPr anchorCtr="0" anchor="t" bIns="91425" lIns="91425" rIns="91425" tIns="91425">
            <a:noAutofit/>
          </a:bodyPr>
          <a:lstStyle/>
          <a:p>
            <a:pPr lvl="0" rtl="0">
              <a:spcBef>
                <a:spcPts val="0"/>
              </a:spcBef>
              <a:buNone/>
            </a:pPr>
            <a:r>
              <a:rPr b="1" lang="en-GB" sz="1400"/>
              <a:t>Functions we use</a:t>
            </a:r>
          </a:p>
          <a:p>
            <a:pPr indent="-317500" lvl="0" marL="457200" rtl="0">
              <a:spcBef>
                <a:spcPts val="0"/>
              </a:spcBef>
              <a:buSzPct val="100000"/>
            </a:pPr>
            <a:r>
              <a:rPr lang="en-GB" sz="1400"/>
              <a:t>bwlabel() - inbuilt</a:t>
            </a:r>
          </a:p>
          <a:p>
            <a:pPr indent="-228600" lvl="1" marL="914400" rtl="0">
              <a:spcBef>
                <a:spcPts val="0"/>
              </a:spcBef>
            </a:pPr>
            <a:r>
              <a:rPr lang="en-GB"/>
              <a:t>finds and labels white objects from the binary image</a:t>
            </a:r>
          </a:p>
          <a:p>
            <a:pPr indent="-317500" lvl="0" marL="457200" rtl="0">
              <a:spcBef>
                <a:spcPts val="0"/>
              </a:spcBef>
              <a:buSzPct val="100000"/>
            </a:pPr>
            <a:r>
              <a:rPr lang="en-GB" sz="1400"/>
              <a:t>regionprops() - inbuilt</a:t>
            </a:r>
          </a:p>
          <a:p>
            <a:pPr indent="-228600" lvl="1" marL="914400" rtl="0">
              <a:spcBef>
                <a:spcPts val="0"/>
              </a:spcBef>
            </a:pPr>
            <a:r>
              <a:rPr lang="en-GB"/>
              <a:t>obtains properties of those objects</a:t>
            </a:r>
          </a:p>
          <a:p>
            <a:pPr indent="-228600" lvl="1" marL="914400" rtl="0">
              <a:spcBef>
                <a:spcPts val="0"/>
              </a:spcBef>
            </a:pPr>
            <a:r>
              <a:rPr lang="en-GB"/>
              <a:t>in our case we use ‘Centroid’ - position of the centre of mass of each object</a:t>
            </a:r>
          </a:p>
          <a:p>
            <a:pPr indent="-317500" lvl="0" marL="457200" rtl="0">
              <a:spcBef>
                <a:spcPts val="0"/>
              </a:spcBef>
              <a:buSzPct val="100000"/>
            </a:pPr>
            <a:r>
              <a:rPr lang="en-GB" sz="1400"/>
              <a:t>vislabels() - by Steve Eddins*</a:t>
            </a:r>
          </a:p>
          <a:p>
            <a:pPr indent="-228600" lvl="1" marL="914400" rtl="0">
              <a:spcBef>
                <a:spcPts val="0"/>
              </a:spcBef>
            </a:pPr>
            <a:r>
              <a:rPr lang="en-GB"/>
              <a:t>visualizes the output of bwlabel()</a:t>
            </a:r>
          </a:p>
          <a:p>
            <a:pPr lvl="0" rtl="0">
              <a:spcBef>
                <a:spcPts val="0"/>
              </a:spcBef>
              <a:buNone/>
            </a:pPr>
            <a:r>
              <a:t/>
            </a:r>
            <a:endParaRPr sz="1400"/>
          </a:p>
        </p:txBody>
      </p:sp>
      <p:pic>
        <p:nvPicPr>
          <p:cNvPr id="238" name="Shape 238"/>
          <p:cNvPicPr preferRelativeResize="0"/>
          <p:nvPr/>
        </p:nvPicPr>
        <p:blipFill rotWithShape="1">
          <a:blip r:embed="rId4">
            <a:alphaModFix/>
          </a:blip>
          <a:srcRect b="11678" l="15992" r="13276" t="11486"/>
          <a:stretch/>
        </p:blipFill>
        <p:spPr>
          <a:xfrm>
            <a:off x="614375" y="3338125"/>
            <a:ext cx="1339049" cy="1345675"/>
          </a:xfrm>
          <a:prstGeom prst="rect">
            <a:avLst/>
          </a:prstGeom>
          <a:noFill/>
          <a:ln>
            <a:noFill/>
          </a:ln>
        </p:spPr>
      </p:pic>
      <p:sp>
        <p:nvSpPr>
          <p:cNvPr id="239" name="Shape 239"/>
          <p:cNvSpPr txBox="1"/>
          <p:nvPr/>
        </p:nvSpPr>
        <p:spPr>
          <a:xfrm>
            <a:off x="2614700" y="4826400"/>
            <a:ext cx="6494100" cy="191099"/>
          </a:xfrm>
          <a:prstGeom prst="rect">
            <a:avLst/>
          </a:prstGeom>
          <a:noFill/>
          <a:ln>
            <a:noFill/>
          </a:ln>
        </p:spPr>
        <p:txBody>
          <a:bodyPr anchorCtr="0" anchor="t" bIns="91425" lIns="91425" rIns="91425" tIns="91425">
            <a:noAutofit/>
          </a:bodyPr>
          <a:lstStyle/>
          <a:p>
            <a:pPr lvl="0">
              <a:spcBef>
                <a:spcPts val="0"/>
              </a:spcBef>
              <a:buNone/>
            </a:pPr>
            <a:r>
              <a:rPr b="1" lang="en-GB" sz="1000">
                <a:solidFill>
                  <a:schemeClr val="dk2"/>
                </a:solidFill>
              </a:rPr>
              <a:t>*</a:t>
            </a:r>
            <a:r>
              <a:rPr lang="en-GB" sz="1000">
                <a:solidFill>
                  <a:schemeClr val="dk2"/>
                </a:solidFill>
              </a:rPr>
              <a:t>http://uk.mathworks.com/matlabcentral/fileexchange/19665-visualize-output-of-bwlabel/content/vislabels.m</a:t>
            </a:r>
          </a:p>
        </p:txBody>
      </p:sp>
      <p:pic>
        <p:nvPicPr>
          <p:cNvPr id="240" name="Shape 240"/>
          <p:cNvPicPr preferRelativeResize="0"/>
          <p:nvPr/>
        </p:nvPicPr>
        <p:blipFill rotWithShape="1">
          <a:blip r:embed="rId5">
            <a:alphaModFix/>
          </a:blip>
          <a:srcRect b="9224" l="13267" r="11306" t="15599"/>
          <a:stretch/>
        </p:blipFill>
        <p:spPr>
          <a:xfrm>
            <a:off x="562875" y="1626125"/>
            <a:ext cx="1427924" cy="1345675"/>
          </a:xfrm>
          <a:prstGeom prst="rect">
            <a:avLst/>
          </a:prstGeom>
          <a:noFill/>
          <a:ln>
            <a:noFill/>
          </a:ln>
        </p:spPr>
      </p:pic>
      <p:sp>
        <p:nvSpPr>
          <p:cNvPr id="241" name="Shape 241"/>
          <p:cNvSpPr txBox="1"/>
          <p:nvPr/>
        </p:nvSpPr>
        <p:spPr>
          <a:xfrm>
            <a:off x="311687" y="4605837"/>
            <a:ext cx="1986000" cy="456599"/>
          </a:xfrm>
          <a:prstGeom prst="rect">
            <a:avLst/>
          </a:prstGeom>
          <a:noFill/>
          <a:ln>
            <a:noFill/>
          </a:ln>
        </p:spPr>
        <p:txBody>
          <a:bodyPr anchorCtr="0" anchor="t" bIns="91425" lIns="91425" rIns="91425" tIns="91425">
            <a:noAutofit/>
          </a:bodyPr>
          <a:lstStyle/>
          <a:p>
            <a:pPr lvl="0" rtl="0">
              <a:spcBef>
                <a:spcPts val="0"/>
              </a:spcBef>
              <a:buNone/>
            </a:pPr>
            <a:r>
              <a:rPr lang="en-GB">
                <a:solidFill>
                  <a:schemeClr val="dk2"/>
                </a:solidFill>
                <a:latin typeface="Oswald"/>
                <a:ea typeface="Oswald"/>
                <a:cs typeface="Oswald"/>
                <a:sym typeface="Oswald"/>
              </a:rPr>
              <a:t>BINARY MAP OF MARKERS</a:t>
            </a:r>
          </a:p>
        </p:txBody>
      </p:sp>
      <p:sp>
        <p:nvSpPr>
          <p:cNvPr id="242" name="Shape 242"/>
          <p:cNvSpPr txBox="1"/>
          <p:nvPr/>
        </p:nvSpPr>
        <p:spPr>
          <a:xfrm>
            <a:off x="283837" y="2971787"/>
            <a:ext cx="1986000" cy="456599"/>
          </a:xfrm>
          <a:prstGeom prst="rect">
            <a:avLst/>
          </a:prstGeom>
          <a:noFill/>
          <a:ln>
            <a:noFill/>
          </a:ln>
        </p:spPr>
        <p:txBody>
          <a:bodyPr anchorCtr="0" anchor="t" bIns="91425" lIns="91425" rIns="91425" tIns="91425">
            <a:noAutofit/>
          </a:bodyPr>
          <a:lstStyle/>
          <a:p>
            <a:pPr lvl="0" rtl="0" algn="ctr">
              <a:spcBef>
                <a:spcPts val="0"/>
              </a:spcBef>
              <a:buNone/>
            </a:pPr>
            <a:r>
              <a:rPr lang="en-GB">
                <a:solidFill>
                  <a:schemeClr val="dk2"/>
                </a:solidFill>
                <a:latin typeface="Oswald"/>
                <a:ea typeface="Oswald"/>
                <a:cs typeface="Oswald"/>
                <a:sym typeface="Oswald"/>
              </a:rPr>
              <a:t>ORIGINAL FRAME</a:t>
            </a:r>
          </a:p>
        </p:txBody>
      </p:sp>
      <p:sp>
        <p:nvSpPr>
          <p:cNvPr id="243" name="Shape 243"/>
          <p:cNvSpPr txBox="1"/>
          <p:nvPr/>
        </p:nvSpPr>
        <p:spPr>
          <a:xfrm>
            <a:off x="2433725" y="4093087"/>
            <a:ext cx="1986000" cy="456599"/>
          </a:xfrm>
          <a:prstGeom prst="rect">
            <a:avLst/>
          </a:prstGeom>
          <a:noFill/>
          <a:ln>
            <a:noFill/>
          </a:ln>
        </p:spPr>
        <p:txBody>
          <a:bodyPr anchorCtr="0" anchor="t" bIns="91425" lIns="91425" rIns="91425" tIns="91425">
            <a:noAutofit/>
          </a:bodyPr>
          <a:lstStyle/>
          <a:p>
            <a:pPr lvl="0" rtl="0" algn="ctr">
              <a:spcBef>
                <a:spcPts val="0"/>
              </a:spcBef>
              <a:buNone/>
            </a:pPr>
            <a:r>
              <a:rPr lang="en-GB">
                <a:solidFill>
                  <a:schemeClr val="dk2"/>
                </a:solidFill>
                <a:latin typeface="Oswald"/>
                <a:ea typeface="Oswald"/>
                <a:cs typeface="Oswald"/>
                <a:sym typeface="Oswald"/>
              </a:rPr>
              <a:t>vislabels() OUTPUT</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7" name="Shape 247"/>
        <p:cNvGrpSpPr/>
        <p:nvPr/>
      </p:nvGrpSpPr>
      <p:grpSpPr>
        <a:xfrm>
          <a:off x="0" y="0"/>
          <a:ext cx="0" cy="0"/>
          <a:chOff x="0" y="0"/>
          <a:chExt cx="0" cy="0"/>
        </a:xfrm>
      </p:grpSpPr>
      <p:sp>
        <p:nvSpPr>
          <p:cNvPr id="248" name="Shape 248"/>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GB"/>
              <a:t>Some problems with marker objects</a:t>
            </a:r>
          </a:p>
        </p:txBody>
      </p:sp>
      <p:pic>
        <p:nvPicPr>
          <p:cNvPr id="249" name="Shape 249"/>
          <p:cNvPicPr preferRelativeResize="0"/>
          <p:nvPr/>
        </p:nvPicPr>
        <p:blipFill rotWithShape="1">
          <a:blip r:embed="rId3">
            <a:alphaModFix/>
          </a:blip>
          <a:srcRect b="0" l="-2929" r="7509" t="0"/>
          <a:stretch/>
        </p:blipFill>
        <p:spPr>
          <a:xfrm>
            <a:off x="4879575" y="2159125"/>
            <a:ext cx="3376125" cy="2731200"/>
          </a:xfrm>
          <a:prstGeom prst="rect">
            <a:avLst/>
          </a:prstGeom>
          <a:noFill/>
          <a:ln>
            <a:noFill/>
          </a:ln>
        </p:spPr>
      </p:pic>
      <p:cxnSp>
        <p:nvCxnSpPr>
          <p:cNvPr id="250" name="Shape 250"/>
          <p:cNvCxnSpPr/>
          <p:nvPr/>
        </p:nvCxnSpPr>
        <p:spPr>
          <a:xfrm>
            <a:off x="5520700" y="3427950"/>
            <a:ext cx="341100" cy="423000"/>
          </a:xfrm>
          <a:prstGeom prst="straightConnector1">
            <a:avLst/>
          </a:prstGeom>
          <a:noFill/>
          <a:ln cap="flat" cmpd="sng" w="38100">
            <a:solidFill>
              <a:schemeClr val="dk2"/>
            </a:solidFill>
            <a:prstDash val="solid"/>
            <a:round/>
            <a:headEnd len="lg" w="lg" type="none"/>
            <a:tailEnd len="lg" w="lg" type="none"/>
          </a:ln>
        </p:spPr>
      </p:cxnSp>
      <p:cxnSp>
        <p:nvCxnSpPr>
          <p:cNvPr id="251" name="Shape 251"/>
          <p:cNvCxnSpPr/>
          <p:nvPr/>
        </p:nvCxnSpPr>
        <p:spPr>
          <a:xfrm flipH="1">
            <a:off x="5902574" y="3141450"/>
            <a:ext cx="13800" cy="695700"/>
          </a:xfrm>
          <a:prstGeom prst="straightConnector1">
            <a:avLst/>
          </a:prstGeom>
          <a:noFill/>
          <a:ln cap="flat" cmpd="sng" w="38100">
            <a:solidFill>
              <a:schemeClr val="dk2"/>
            </a:solidFill>
            <a:prstDash val="solid"/>
            <a:round/>
            <a:headEnd len="lg" w="lg" type="none"/>
            <a:tailEnd len="lg" w="lg" type="none"/>
          </a:ln>
        </p:spPr>
      </p:cxnSp>
      <p:cxnSp>
        <p:nvCxnSpPr>
          <p:cNvPr id="252" name="Shape 252"/>
          <p:cNvCxnSpPr/>
          <p:nvPr/>
        </p:nvCxnSpPr>
        <p:spPr>
          <a:xfrm>
            <a:off x="5970950" y="3176875"/>
            <a:ext cx="354599" cy="858300"/>
          </a:xfrm>
          <a:prstGeom prst="straightConnector1">
            <a:avLst/>
          </a:prstGeom>
          <a:noFill/>
          <a:ln cap="flat" cmpd="sng" w="38100">
            <a:solidFill>
              <a:schemeClr val="dk2"/>
            </a:solidFill>
            <a:prstDash val="solid"/>
            <a:round/>
            <a:headEnd len="lg" w="lg" type="none"/>
            <a:tailEnd len="lg" w="lg" type="none"/>
          </a:ln>
        </p:spPr>
      </p:cxnSp>
      <p:cxnSp>
        <p:nvCxnSpPr>
          <p:cNvPr id="253" name="Shape 253"/>
          <p:cNvCxnSpPr/>
          <p:nvPr/>
        </p:nvCxnSpPr>
        <p:spPr>
          <a:xfrm>
            <a:off x="6346125" y="2964100"/>
            <a:ext cx="27300" cy="1077899"/>
          </a:xfrm>
          <a:prstGeom prst="straightConnector1">
            <a:avLst/>
          </a:prstGeom>
          <a:noFill/>
          <a:ln cap="flat" cmpd="sng" w="38100">
            <a:solidFill>
              <a:schemeClr val="dk2"/>
            </a:solidFill>
            <a:prstDash val="solid"/>
            <a:round/>
            <a:headEnd len="lg" w="lg" type="none"/>
            <a:tailEnd len="lg" w="lg" type="none"/>
          </a:ln>
        </p:spPr>
      </p:cxnSp>
      <p:cxnSp>
        <p:nvCxnSpPr>
          <p:cNvPr id="254" name="Shape 254"/>
          <p:cNvCxnSpPr/>
          <p:nvPr/>
        </p:nvCxnSpPr>
        <p:spPr>
          <a:xfrm>
            <a:off x="6387050" y="2984550"/>
            <a:ext cx="436500" cy="20400"/>
          </a:xfrm>
          <a:prstGeom prst="straightConnector1">
            <a:avLst/>
          </a:prstGeom>
          <a:noFill/>
          <a:ln cap="flat" cmpd="sng" w="38100">
            <a:solidFill>
              <a:schemeClr val="dk2"/>
            </a:solidFill>
            <a:prstDash val="solid"/>
            <a:round/>
            <a:headEnd len="lg" w="lg" type="none"/>
            <a:tailEnd len="lg" w="lg" type="none"/>
          </a:ln>
        </p:spPr>
      </p:cxnSp>
      <p:cxnSp>
        <p:nvCxnSpPr>
          <p:cNvPr id="255" name="Shape 255"/>
          <p:cNvCxnSpPr/>
          <p:nvPr/>
        </p:nvCxnSpPr>
        <p:spPr>
          <a:xfrm>
            <a:off x="6775900" y="2977750"/>
            <a:ext cx="81900" cy="1118700"/>
          </a:xfrm>
          <a:prstGeom prst="straightConnector1">
            <a:avLst/>
          </a:prstGeom>
          <a:noFill/>
          <a:ln cap="flat" cmpd="sng" w="38100">
            <a:solidFill>
              <a:schemeClr val="dk2"/>
            </a:solidFill>
            <a:prstDash val="solid"/>
            <a:round/>
            <a:headEnd len="lg" w="lg" type="none"/>
            <a:tailEnd len="lg" w="lg" type="none"/>
          </a:ln>
        </p:spPr>
      </p:cxnSp>
      <p:cxnSp>
        <p:nvCxnSpPr>
          <p:cNvPr id="256" name="Shape 256"/>
          <p:cNvCxnSpPr/>
          <p:nvPr/>
        </p:nvCxnSpPr>
        <p:spPr>
          <a:xfrm flipH="1">
            <a:off x="6857850" y="3005025"/>
            <a:ext cx="409199" cy="1077899"/>
          </a:xfrm>
          <a:prstGeom prst="straightConnector1">
            <a:avLst/>
          </a:prstGeom>
          <a:noFill/>
          <a:ln cap="flat" cmpd="sng" w="38100">
            <a:solidFill>
              <a:schemeClr val="dk2"/>
            </a:solidFill>
            <a:prstDash val="solid"/>
            <a:round/>
            <a:headEnd len="lg" w="lg" type="none"/>
            <a:tailEnd len="lg" w="lg" type="none"/>
          </a:ln>
        </p:spPr>
      </p:cxnSp>
      <p:cxnSp>
        <p:nvCxnSpPr>
          <p:cNvPr id="257" name="Shape 257"/>
          <p:cNvCxnSpPr/>
          <p:nvPr/>
        </p:nvCxnSpPr>
        <p:spPr>
          <a:xfrm>
            <a:off x="7280700" y="2998200"/>
            <a:ext cx="102299" cy="1037099"/>
          </a:xfrm>
          <a:prstGeom prst="straightConnector1">
            <a:avLst/>
          </a:prstGeom>
          <a:noFill/>
          <a:ln cap="flat" cmpd="sng" w="38100">
            <a:solidFill>
              <a:schemeClr val="dk2"/>
            </a:solidFill>
            <a:prstDash val="solid"/>
            <a:round/>
            <a:headEnd len="lg" w="lg" type="none"/>
            <a:tailEnd len="lg" w="lg" type="none"/>
          </a:ln>
        </p:spPr>
      </p:cxnSp>
      <p:cxnSp>
        <p:nvCxnSpPr>
          <p:cNvPr id="258" name="Shape 258"/>
          <p:cNvCxnSpPr/>
          <p:nvPr/>
        </p:nvCxnSpPr>
        <p:spPr>
          <a:xfrm flipH="1">
            <a:off x="7383050" y="3148275"/>
            <a:ext cx="204599" cy="866400"/>
          </a:xfrm>
          <a:prstGeom prst="straightConnector1">
            <a:avLst/>
          </a:prstGeom>
          <a:noFill/>
          <a:ln cap="flat" cmpd="sng" w="38100">
            <a:solidFill>
              <a:schemeClr val="dk2"/>
            </a:solidFill>
            <a:prstDash val="solid"/>
            <a:round/>
            <a:headEnd len="lg" w="lg" type="none"/>
            <a:tailEnd len="lg" w="lg" type="none"/>
          </a:ln>
        </p:spPr>
      </p:cxnSp>
      <p:cxnSp>
        <p:nvCxnSpPr>
          <p:cNvPr id="259" name="Shape 259"/>
          <p:cNvCxnSpPr/>
          <p:nvPr/>
        </p:nvCxnSpPr>
        <p:spPr>
          <a:xfrm>
            <a:off x="7608125" y="3168750"/>
            <a:ext cx="6900" cy="729900"/>
          </a:xfrm>
          <a:prstGeom prst="straightConnector1">
            <a:avLst/>
          </a:prstGeom>
          <a:noFill/>
          <a:ln cap="flat" cmpd="sng" w="38100">
            <a:solidFill>
              <a:schemeClr val="dk2"/>
            </a:solidFill>
            <a:prstDash val="solid"/>
            <a:round/>
            <a:headEnd len="lg" w="lg" type="none"/>
            <a:tailEnd len="lg" w="lg" type="none"/>
          </a:ln>
        </p:spPr>
      </p:cxnSp>
      <p:cxnSp>
        <p:nvCxnSpPr>
          <p:cNvPr id="260" name="Shape 260"/>
          <p:cNvCxnSpPr/>
          <p:nvPr/>
        </p:nvCxnSpPr>
        <p:spPr>
          <a:xfrm flipH="1">
            <a:off x="7614900" y="3530300"/>
            <a:ext cx="238799" cy="368400"/>
          </a:xfrm>
          <a:prstGeom prst="straightConnector1">
            <a:avLst/>
          </a:prstGeom>
          <a:noFill/>
          <a:ln cap="flat" cmpd="sng" w="38100">
            <a:solidFill>
              <a:schemeClr val="dk2"/>
            </a:solidFill>
            <a:prstDash val="solid"/>
            <a:round/>
            <a:headEnd len="lg" w="lg" type="none"/>
            <a:tailEnd len="lg" w="lg" type="none"/>
          </a:ln>
        </p:spPr>
      </p:cxnSp>
      <p:sp>
        <p:nvSpPr>
          <p:cNvPr id="261" name="Shape 261"/>
          <p:cNvSpPr txBox="1"/>
          <p:nvPr>
            <p:ph idx="4294967295" type="body"/>
          </p:nvPr>
        </p:nvSpPr>
        <p:spPr>
          <a:xfrm>
            <a:off x="4879575" y="1369775"/>
            <a:ext cx="3538199" cy="925800"/>
          </a:xfrm>
          <a:prstGeom prst="rect">
            <a:avLst/>
          </a:prstGeom>
        </p:spPr>
        <p:txBody>
          <a:bodyPr anchorCtr="0" anchor="t" bIns="91425" lIns="91425" rIns="91425" tIns="91425">
            <a:noAutofit/>
          </a:bodyPr>
          <a:lstStyle/>
          <a:p>
            <a:pPr lvl="0" rtl="0">
              <a:spcBef>
                <a:spcPts val="0"/>
              </a:spcBef>
              <a:buNone/>
            </a:pPr>
            <a:r>
              <a:rPr lang="en-GB"/>
              <a:t>The original ordering does not enable us to create a polygon</a:t>
            </a:r>
          </a:p>
          <a:p>
            <a:pPr lvl="0" rtl="0">
              <a:spcBef>
                <a:spcPts val="0"/>
              </a:spcBef>
              <a:buNone/>
            </a:pPr>
            <a:r>
              <a:t/>
            </a:r>
            <a:endParaRPr/>
          </a:p>
        </p:txBody>
      </p:sp>
      <p:pic>
        <p:nvPicPr>
          <p:cNvPr id="262" name="Shape 262"/>
          <p:cNvPicPr preferRelativeResize="0"/>
          <p:nvPr/>
        </p:nvPicPr>
        <p:blipFill>
          <a:blip r:embed="rId4">
            <a:alphaModFix/>
          </a:blip>
          <a:stretch>
            <a:fillRect/>
          </a:stretch>
        </p:blipFill>
        <p:spPr>
          <a:xfrm>
            <a:off x="564100" y="2159125"/>
            <a:ext cx="2726819" cy="2741774"/>
          </a:xfrm>
          <a:prstGeom prst="rect">
            <a:avLst/>
          </a:prstGeom>
          <a:noFill/>
          <a:ln>
            <a:noFill/>
          </a:ln>
        </p:spPr>
      </p:pic>
      <p:sp>
        <p:nvSpPr>
          <p:cNvPr id="263" name="Shape 263"/>
          <p:cNvSpPr txBox="1"/>
          <p:nvPr>
            <p:ph idx="4294967295" type="body"/>
          </p:nvPr>
        </p:nvSpPr>
        <p:spPr>
          <a:xfrm>
            <a:off x="564100" y="1406175"/>
            <a:ext cx="3538199" cy="925800"/>
          </a:xfrm>
          <a:prstGeom prst="rect">
            <a:avLst/>
          </a:prstGeom>
        </p:spPr>
        <p:txBody>
          <a:bodyPr anchorCtr="0" anchor="t" bIns="91425" lIns="91425" rIns="91425" tIns="91425">
            <a:noAutofit/>
          </a:bodyPr>
          <a:lstStyle/>
          <a:p>
            <a:pPr lvl="0" rtl="0">
              <a:spcBef>
                <a:spcPts val="0"/>
              </a:spcBef>
              <a:buNone/>
            </a:pPr>
            <a:r>
              <a:rPr lang="en-GB"/>
              <a:t>The ordering is not consistent across frames and videos</a:t>
            </a:r>
          </a:p>
          <a:p>
            <a:pPr lvl="0" rtl="0">
              <a:spcBef>
                <a:spcPts val="0"/>
              </a:spcBef>
              <a:buNone/>
            </a:pPr>
            <a:r>
              <a:t/>
            </a:r>
            <a:endParaRPr/>
          </a:p>
        </p:txBody>
      </p:sp>
      <p:pic>
        <p:nvPicPr>
          <p:cNvPr id="264" name="Shape 264"/>
          <p:cNvPicPr preferRelativeResize="0"/>
          <p:nvPr/>
        </p:nvPicPr>
        <p:blipFill>
          <a:blip r:embed="rId5">
            <a:alphaModFix/>
          </a:blip>
          <a:stretch>
            <a:fillRect/>
          </a:stretch>
        </p:blipFill>
        <p:spPr>
          <a:xfrm>
            <a:off x="992975" y="2633450"/>
            <a:ext cx="1756956" cy="1766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
                                        <p:tgtEl>
                                          <p:spTgt spid="251"/>
                                        </p:tgtEl>
                                      </p:cBhvr>
                                    </p:animEffect>
                                  </p:childTnLst>
                                </p:cTn>
                              </p:par>
                            </p:childTnLst>
                          </p:cTn>
                        </p:par>
                        <p:par>
                          <p:cTn fill="hold">
                            <p:stCondLst>
                              <p:cond delay="1100"/>
                            </p:stCondLst>
                            <p:childTnLst>
                              <p:par>
                                <p:cTn fill="hold" nodeType="after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300"/>
                                        <p:tgtEl>
                                          <p:spTgt spid="252"/>
                                        </p:tgtEl>
                                      </p:cBhvr>
                                    </p:animEffect>
                                  </p:childTnLst>
                                </p:cTn>
                              </p:par>
                            </p:childTnLst>
                          </p:cTn>
                        </p:par>
                        <p:par>
                          <p:cTn fill="hold">
                            <p:stCondLst>
                              <p:cond delay="1400"/>
                            </p:stCondLst>
                            <p:childTnLst>
                              <p:par>
                                <p:cTn fill="hold" nodeType="after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500"/>
                                        <p:tgtEl>
                                          <p:spTgt spid="253"/>
                                        </p:tgtEl>
                                      </p:cBhvr>
                                    </p:animEffect>
                                  </p:childTnLst>
                                </p:cTn>
                              </p:par>
                            </p:childTnLst>
                          </p:cTn>
                        </p:par>
                        <p:par>
                          <p:cTn fill="hold">
                            <p:stCondLst>
                              <p:cond delay="1900"/>
                            </p:stCondLst>
                            <p:childTnLst>
                              <p:par>
                                <p:cTn fill="hold" nodeType="after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400"/>
                                        <p:tgtEl>
                                          <p:spTgt spid="254"/>
                                        </p:tgtEl>
                                      </p:cBhvr>
                                    </p:animEffect>
                                  </p:childTnLst>
                                </p:cTn>
                              </p:par>
                            </p:childTnLst>
                          </p:cTn>
                        </p:par>
                        <p:par>
                          <p:cTn fill="hold">
                            <p:stCondLst>
                              <p:cond delay="2300"/>
                            </p:stCondLst>
                            <p:childTnLst>
                              <p:par>
                                <p:cTn fill="hold" nodeType="after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600"/>
                                        <p:tgtEl>
                                          <p:spTgt spid="255"/>
                                        </p:tgtEl>
                                      </p:cBhvr>
                                    </p:animEffect>
                                  </p:childTnLst>
                                </p:cTn>
                              </p:par>
                            </p:childTnLst>
                          </p:cTn>
                        </p:par>
                        <p:par>
                          <p:cTn fill="hold">
                            <p:stCondLst>
                              <p:cond delay="2900"/>
                            </p:stCondLst>
                            <p:childTnLst>
                              <p:par>
                                <p:cTn fill="hold" nodeType="after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600"/>
                                        <p:tgtEl>
                                          <p:spTgt spid="256"/>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500"/>
                                        <p:tgtEl>
                                          <p:spTgt spid="257"/>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400"/>
                                        <p:tgtEl>
                                          <p:spTgt spid="258"/>
                                        </p:tgtEl>
                                      </p:cBhvr>
                                    </p:animEffect>
                                  </p:childTnLst>
                                </p:cTn>
                              </p:par>
                            </p:childTnLst>
                          </p:cTn>
                        </p:par>
                        <p:par>
                          <p:cTn fill="hold">
                            <p:stCondLst>
                              <p:cond delay="4400"/>
                            </p:stCondLst>
                            <p:childTnLst>
                              <p:par>
                                <p:cTn fill="hold" nodeType="after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400"/>
                                        <p:tgtEl>
                                          <p:spTgt spid="258"/>
                                        </p:tgtEl>
                                      </p:cBhvr>
                                    </p:animEffect>
                                  </p:childTnLst>
                                </p:cTn>
                              </p:par>
                            </p:childTnLst>
                          </p:cTn>
                        </p:par>
                        <p:par>
                          <p:cTn fill="hold">
                            <p:stCondLst>
                              <p:cond delay="4800"/>
                            </p:stCondLst>
                            <p:childTnLst>
                              <p:par>
                                <p:cTn fill="hold" nodeType="after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300"/>
                                        <p:tgtEl>
                                          <p:spTgt spid="259"/>
                                        </p:tgtEl>
                                      </p:cBhvr>
                                    </p:animEffect>
                                  </p:childTnLst>
                                </p:cTn>
                              </p:par>
                            </p:childTnLst>
                          </p:cTn>
                        </p:par>
                        <p:par>
                          <p:cTn fill="hold">
                            <p:stCondLst>
                              <p:cond delay="5100"/>
                            </p:stCondLst>
                            <p:childTnLst>
                              <p:par>
                                <p:cTn fill="hold" nodeType="after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400"/>
                                        <p:tgtEl>
                                          <p:spTgt spid="2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8" name="Shape 268"/>
        <p:cNvGrpSpPr/>
        <p:nvPr/>
      </p:nvGrpSpPr>
      <p:grpSpPr>
        <a:xfrm>
          <a:off x="0" y="0"/>
          <a:ext cx="0" cy="0"/>
          <a:chOff x="0" y="0"/>
          <a:chExt cx="0" cy="0"/>
        </a:xfrm>
      </p:grpSpPr>
      <p:sp>
        <p:nvSpPr>
          <p:cNvPr id="269" name="Shape 269"/>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GB"/>
              <a:t>Centre point to the rescue</a:t>
            </a:r>
          </a:p>
        </p:txBody>
      </p:sp>
      <p:pic>
        <p:nvPicPr>
          <p:cNvPr id="270" name="Shape 270"/>
          <p:cNvPicPr preferRelativeResize="0"/>
          <p:nvPr/>
        </p:nvPicPr>
        <p:blipFill>
          <a:blip r:embed="rId3">
            <a:alphaModFix/>
          </a:blip>
          <a:stretch>
            <a:fillRect/>
          </a:stretch>
        </p:blipFill>
        <p:spPr>
          <a:xfrm>
            <a:off x="849176" y="1262099"/>
            <a:ext cx="3621000" cy="3594900"/>
          </a:xfrm>
          <a:prstGeom prst="rect">
            <a:avLst/>
          </a:prstGeom>
          <a:noFill/>
          <a:ln>
            <a:noFill/>
          </a:ln>
        </p:spPr>
      </p:pic>
      <p:sp>
        <p:nvSpPr>
          <p:cNvPr id="271" name="Shape 271"/>
          <p:cNvSpPr txBox="1"/>
          <p:nvPr>
            <p:ph idx="4294967295" type="body"/>
          </p:nvPr>
        </p:nvSpPr>
        <p:spPr>
          <a:xfrm>
            <a:off x="4879575" y="1262100"/>
            <a:ext cx="3538199" cy="3564299"/>
          </a:xfrm>
          <a:prstGeom prst="rect">
            <a:avLst/>
          </a:prstGeom>
        </p:spPr>
        <p:txBody>
          <a:bodyPr anchorCtr="0" anchor="t" bIns="91425" lIns="91425" rIns="91425" tIns="91425">
            <a:noAutofit/>
          </a:bodyPr>
          <a:lstStyle/>
          <a:p>
            <a:pPr lvl="0" rtl="0">
              <a:spcBef>
                <a:spcPts val="0"/>
              </a:spcBef>
              <a:buNone/>
            </a:pPr>
            <a:r>
              <a:rPr b="1" lang="en-GB" sz="1600"/>
              <a:t>Guide to sorting the markers in the clockwise order</a:t>
            </a:r>
          </a:p>
          <a:p>
            <a:pPr indent="-330200" lvl="0" marL="457200" rtl="0">
              <a:spcBef>
                <a:spcPts val="0"/>
              </a:spcBef>
              <a:buSzPct val="100000"/>
              <a:buAutoNum type="arabicPeriod"/>
            </a:pPr>
            <a:r>
              <a:rPr lang="en-GB" sz="1600"/>
              <a:t>Obtain centre point by taking the mean value of all markers</a:t>
            </a:r>
          </a:p>
          <a:p>
            <a:pPr indent="-330200" lvl="0" marL="457200" rtl="0">
              <a:spcBef>
                <a:spcPts val="0"/>
              </a:spcBef>
              <a:buSzPct val="100000"/>
              <a:buAutoNum type="arabicPeriod"/>
            </a:pPr>
            <a:r>
              <a:rPr lang="en-GB" sz="1600"/>
              <a:t>Get alpha angle value between centre point and each marker with regards to Y axis</a:t>
            </a:r>
          </a:p>
          <a:p>
            <a:pPr indent="-330200" lvl="0" marL="457200" rtl="0">
              <a:spcBef>
                <a:spcPts val="0"/>
              </a:spcBef>
              <a:buSzPct val="100000"/>
              <a:buAutoNum type="arabicPeriod"/>
            </a:pPr>
            <a:r>
              <a:rPr lang="en-GB" sz="1600"/>
              <a:t>Sort the markers ascending based on that value</a:t>
            </a:r>
          </a:p>
          <a:p>
            <a:pPr indent="-330200" lvl="0" marL="457200" rtl="0">
              <a:spcBef>
                <a:spcPts val="0"/>
              </a:spcBef>
              <a:buSzPct val="100000"/>
              <a:buAutoNum type="arabicPeriod"/>
            </a:pPr>
            <a:r>
              <a:rPr lang="en-GB" sz="1600"/>
              <a:t>Profit. Now you can connect the markers to make a mask</a:t>
            </a:r>
          </a:p>
        </p:txBody>
      </p:sp>
      <p:cxnSp>
        <p:nvCxnSpPr>
          <p:cNvPr id="272" name="Shape 272"/>
          <p:cNvCxnSpPr>
            <a:stCxn id="270" idx="1"/>
            <a:endCxn id="270" idx="3"/>
          </p:cNvCxnSpPr>
          <p:nvPr/>
        </p:nvCxnSpPr>
        <p:spPr>
          <a:xfrm>
            <a:off x="849176" y="3059550"/>
            <a:ext cx="3621000" cy="0"/>
          </a:xfrm>
          <a:prstGeom prst="straightConnector1">
            <a:avLst/>
          </a:prstGeom>
          <a:noFill/>
          <a:ln cap="flat" cmpd="sng" w="38100">
            <a:solidFill>
              <a:srgbClr val="FF0000"/>
            </a:solidFill>
            <a:prstDash val="dot"/>
            <a:round/>
            <a:headEnd len="lg" w="lg" type="none"/>
            <a:tailEnd len="lg" w="lg" type="none"/>
          </a:ln>
        </p:spPr>
      </p:cxnSp>
      <p:cxnSp>
        <p:nvCxnSpPr>
          <p:cNvPr id="273" name="Shape 273"/>
          <p:cNvCxnSpPr/>
          <p:nvPr/>
        </p:nvCxnSpPr>
        <p:spPr>
          <a:xfrm>
            <a:off x="2280425" y="2534300"/>
            <a:ext cx="347999" cy="511499"/>
          </a:xfrm>
          <a:prstGeom prst="straightConnector1">
            <a:avLst/>
          </a:prstGeom>
          <a:noFill/>
          <a:ln cap="flat" cmpd="sng" w="38100">
            <a:solidFill>
              <a:srgbClr val="FF0000"/>
            </a:solidFill>
            <a:prstDash val="solid"/>
            <a:round/>
            <a:headEnd len="lg" w="lg" type="none"/>
            <a:tailEnd len="lg" w="lg" type="none"/>
          </a:ln>
        </p:spPr>
      </p:cxnSp>
      <p:sp>
        <p:nvSpPr>
          <p:cNvPr id="274" name="Shape 274"/>
          <p:cNvSpPr txBox="1"/>
          <p:nvPr/>
        </p:nvSpPr>
        <p:spPr>
          <a:xfrm>
            <a:off x="2239500" y="2704850"/>
            <a:ext cx="3929400" cy="458399"/>
          </a:xfrm>
          <a:prstGeom prst="rect">
            <a:avLst/>
          </a:prstGeom>
          <a:noFill/>
          <a:ln>
            <a:noFill/>
          </a:ln>
        </p:spPr>
        <p:txBody>
          <a:bodyPr anchorCtr="0" anchor="t" bIns="91425" lIns="91425" rIns="91425" tIns="91425">
            <a:noAutofit/>
          </a:bodyPr>
          <a:lstStyle/>
          <a:p>
            <a:pPr lvl="0">
              <a:spcBef>
                <a:spcPts val="0"/>
              </a:spcBef>
              <a:buNone/>
            </a:pPr>
            <a:r>
              <a:rPr lang="en-GB">
                <a:solidFill>
                  <a:srgbClr val="545454"/>
                </a:solidFill>
                <a:highlight>
                  <a:srgbClr val="FFFFFF"/>
                </a:highlight>
              </a:rPr>
              <a:t>α</a:t>
            </a:r>
          </a:p>
        </p:txBody>
      </p:sp>
      <p:pic>
        <p:nvPicPr>
          <p:cNvPr id="275" name="Shape 275"/>
          <p:cNvPicPr preferRelativeResize="0"/>
          <p:nvPr/>
        </p:nvPicPr>
        <p:blipFill rotWithShape="1">
          <a:blip r:embed="rId4">
            <a:alphaModFix/>
          </a:blip>
          <a:srcRect b="0" l="0" r="3072" t="0"/>
          <a:stretch/>
        </p:blipFill>
        <p:spPr>
          <a:xfrm>
            <a:off x="965912" y="1377012"/>
            <a:ext cx="3387524" cy="3334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000"/>
                                        <p:tgtEl>
                                          <p:spTgt spid="2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9" name="Shape 279"/>
        <p:cNvGrpSpPr/>
        <p:nvPr/>
      </p:nvGrpSpPr>
      <p:grpSpPr>
        <a:xfrm>
          <a:off x="0" y="0"/>
          <a:ext cx="0" cy="0"/>
          <a:chOff x="0" y="0"/>
          <a:chExt cx="0" cy="0"/>
        </a:xfrm>
      </p:grpSpPr>
      <p:sp>
        <p:nvSpPr>
          <p:cNvPr id="280" name="Shape 280"/>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GB"/>
              <a:t>Lipmask</a:t>
            </a:r>
          </a:p>
        </p:txBody>
      </p:sp>
      <p:pic>
        <p:nvPicPr>
          <p:cNvPr id="281" name="Shape 281"/>
          <p:cNvPicPr preferRelativeResize="0"/>
          <p:nvPr/>
        </p:nvPicPr>
        <p:blipFill rotWithShape="1">
          <a:blip r:embed="rId3">
            <a:alphaModFix/>
          </a:blip>
          <a:srcRect b="8745" l="10005" r="6751" t="6508"/>
          <a:stretch/>
        </p:blipFill>
        <p:spPr>
          <a:xfrm>
            <a:off x="3664975" y="1707037"/>
            <a:ext cx="1786775" cy="1592400"/>
          </a:xfrm>
          <a:prstGeom prst="rect">
            <a:avLst/>
          </a:prstGeom>
          <a:noFill/>
          <a:ln>
            <a:noFill/>
          </a:ln>
        </p:spPr>
      </p:pic>
      <p:pic>
        <p:nvPicPr>
          <p:cNvPr id="282" name="Shape 282"/>
          <p:cNvPicPr preferRelativeResize="0"/>
          <p:nvPr/>
        </p:nvPicPr>
        <p:blipFill rotWithShape="1">
          <a:blip r:embed="rId4">
            <a:alphaModFix/>
          </a:blip>
          <a:srcRect b="8745" l="8563" r="7310" t="6508"/>
          <a:stretch/>
        </p:blipFill>
        <p:spPr>
          <a:xfrm>
            <a:off x="6079725" y="1707037"/>
            <a:ext cx="1697075" cy="1592400"/>
          </a:xfrm>
          <a:prstGeom prst="rect">
            <a:avLst/>
          </a:prstGeom>
          <a:noFill/>
          <a:ln>
            <a:noFill/>
          </a:ln>
        </p:spPr>
      </p:pic>
      <p:pic>
        <p:nvPicPr>
          <p:cNvPr id="283" name="Shape 283"/>
          <p:cNvPicPr preferRelativeResize="0"/>
          <p:nvPr/>
        </p:nvPicPr>
        <p:blipFill rotWithShape="1">
          <a:blip r:embed="rId5">
            <a:alphaModFix/>
          </a:blip>
          <a:srcRect b="12169" l="13691" r="11898" t="11196"/>
          <a:stretch/>
        </p:blipFill>
        <p:spPr>
          <a:xfrm>
            <a:off x="1220325" y="1707037"/>
            <a:ext cx="1637250" cy="1592399"/>
          </a:xfrm>
          <a:prstGeom prst="rect">
            <a:avLst/>
          </a:prstGeom>
          <a:noFill/>
          <a:ln>
            <a:noFill/>
          </a:ln>
        </p:spPr>
      </p:pic>
      <p:sp>
        <p:nvSpPr>
          <p:cNvPr id="284" name="Shape 284"/>
          <p:cNvSpPr txBox="1"/>
          <p:nvPr/>
        </p:nvSpPr>
        <p:spPr>
          <a:xfrm>
            <a:off x="1045950" y="3299412"/>
            <a:ext cx="1986000" cy="456599"/>
          </a:xfrm>
          <a:prstGeom prst="rect">
            <a:avLst/>
          </a:prstGeom>
          <a:noFill/>
          <a:ln>
            <a:noFill/>
          </a:ln>
        </p:spPr>
        <p:txBody>
          <a:bodyPr anchorCtr="0" anchor="t" bIns="91425" lIns="91425" rIns="91425" tIns="91425">
            <a:noAutofit/>
          </a:bodyPr>
          <a:lstStyle/>
          <a:p>
            <a:pPr lvl="0" rtl="0">
              <a:spcBef>
                <a:spcPts val="0"/>
              </a:spcBef>
              <a:buNone/>
            </a:pPr>
            <a:r>
              <a:rPr lang="en-GB">
                <a:solidFill>
                  <a:schemeClr val="dk2"/>
                </a:solidFill>
                <a:latin typeface="Oswald"/>
                <a:ea typeface="Oswald"/>
                <a:cs typeface="Oswald"/>
                <a:sym typeface="Oswald"/>
              </a:rPr>
              <a:t>BINARY MAP OF MARKERS</a:t>
            </a:r>
          </a:p>
        </p:txBody>
      </p:sp>
      <p:sp>
        <p:nvSpPr>
          <p:cNvPr id="285" name="Shape 285"/>
          <p:cNvSpPr txBox="1"/>
          <p:nvPr/>
        </p:nvSpPr>
        <p:spPr>
          <a:xfrm>
            <a:off x="3455740" y="3299412"/>
            <a:ext cx="2200199" cy="456599"/>
          </a:xfrm>
          <a:prstGeom prst="rect">
            <a:avLst/>
          </a:prstGeom>
          <a:noFill/>
          <a:ln>
            <a:noFill/>
          </a:ln>
        </p:spPr>
        <p:txBody>
          <a:bodyPr anchorCtr="0" anchor="t" bIns="91425" lIns="91425" rIns="91425" tIns="91425">
            <a:noAutofit/>
          </a:bodyPr>
          <a:lstStyle/>
          <a:p>
            <a:pPr lvl="0" rtl="0" algn="ctr">
              <a:spcBef>
                <a:spcPts val="0"/>
              </a:spcBef>
              <a:buNone/>
            </a:pPr>
            <a:r>
              <a:rPr lang="en-GB">
                <a:solidFill>
                  <a:schemeClr val="dk2"/>
                </a:solidFill>
                <a:latin typeface="Oswald"/>
                <a:ea typeface="Oswald"/>
                <a:cs typeface="Oswald"/>
                <a:sym typeface="Oswald"/>
              </a:rPr>
              <a:t>LIP MASK</a:t>
            </a:r>
          </a:p>
        </p:txBody>
      </p:sp>
      <p:sp>
        <p:nvSpPr>
          <p:cNvPr id="286" name="Shape 286"/>
          <p:cNvSpPr txBox="1"/>
          <p:nvPr/>
        </p:nvSpPr>
        <p:spPr>
          <a:xfrm>
            <a:off x="5828150" y="3299412"/>
            <a:ext cx="2200199" cy="572699"/>
          </a:xfrm>
          <a:prstGeom prst="rect">
            <a:avLst/>
          </a:prstGeom>
          <a:noFill/>
          <a:ln>
            <a:noFill/>
          </a:ln>
        </p:spPr>
        <p:txBody>
          <a:bodyPr anchorCtr="0" anchor="t" bIns="91425" lIns="91425" rIns="91425" tIns="91425">
            <a:noAutofit/>
          </a:bodyPr>
          <a:lstStyle/>
          <a:p>
            <a:pPr lvl="0" rtl="0" algn="ctr">
              <a:spcBef>
                <a:spcPts val="0"/>
              </a:spcBef>
              <a:buNone/>
            </a:pPr>
            <a:r>
              <a:rPr lang="en-GB">
                <a:solidFill>
                  <a:schemeClr val="dk2"/>
                </a:solidFill>
                <a:latin typeface="Oswald"/>
                <a:ea typeface="Oswald"/>
                <a:cs typeface="Oswald"/>
                <a:sym typeface="Oswald"/>
              </a:rPr>
              <a:t>LIP MASK APPLIED TO ORIGINAL FRAME</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0" name="Shape 290"/>
        <p:cNvGrpSpPr/>
        <p:nvPr/>
      </p:nvGrpSpPr>
      <p:grpSpPr>
        <a:xfrm>
          <a:off x="0" y="0"/>
          <a:ext cx="0" cy="0"/>
          <a:chOff x="0" y="0"/>
          <a:chExt cx="0" cy="0"/>
        </a:xfrm>
      </p:grpSpPr>
      <p:sp>
        <p:nvSpPr>
          <p:cNvPr id="291" name="Shape 291"/>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GB"/>
              <a:t>Lip mask extraction in motion</a:t>
            </a:r>
          </a:p>
        </p:txBody>
      </p:sp>
      <p:pic>
        <p:nvPicPr>
          <p:cNvPr id="292" name="Shape 292"/>
          <p:cNvPicPr preferRelativeResize="0"/>
          <p:nvPr/>
        </p:nvPicPr>
        <p:blipFill>
          <a:blip r:embed="rId3">
            <a:alphaModFix/>
          </a:blip>
          <a:stretch>
            <a:fillRect/>
          </a:stretch>
        </p:blipFill>
        <p:spPr>
          <a:xfrm>
            <a:off x="0" y="2097800"/>
            <a:ext cx="9143999" cy="1222327"/>
          </a:xfrm>
          <a:prstGeom prst="rect">
            <a:avLst/>
          </a:prstGeom>
          <a:noFill/>
          <a:ln>
            <a:noFill/>
          </a:ln>
        </p:spPr>
      </p:pic>
      <p:sp>
        <p:nvSpPr>
          <p:cNvPr id="293" name="Shape 293"/>
          <p:cNvSpPr txBox="1"/>
          <p:nvPr/>
        </p:nvSpPr>
        <p:spPr>
          <a:xfrm>
            <a:off x="-44775" y="3320125"/>
            <a:ext cx="1166700" cy="393900"/>
          </a:xfrm>
          <a:prstGeom prst="rect">
            <a:avLst/>
          </a:prstGeom>
          <a:noFill/>
          <a:ln>
            <a:noFill/>
          </a:ln>
        </p:spPr>
        <p:txBody>
          <a:bodyPr anchorCtr="0" anchor="t" bIns="91425" lIns="91425" rIns="91425" tIns="91425">
            <a:noAutofit/>
          </a:bodyPr>
          <a:lstStyle/>
          <a:p>
            <a:pPr lvl="0" rtl="0" algn="ctr">
              <a:spcBef>
                <a:spcPts val="0"/>
              </a:spcBef>
              <a:buNone/>
            </a:pPr>
            <a:r>
              <a:rPr lang="en-GB">
                <a:solidFill>
                  <a:schemeClr val="dk2"/>
                </a:solidFill>
                <a:latin typeface="Oswald"/>
                <a:ea typeface="Oswald"/>
                <a:cs typeface="Oswald"/>
                <a:sym typeface="Oswald"/>
              </a:rPr>
              <a:t>VIDEO</a:t>
            </a:r>
          </a:p>
        </p:txBody>
      </p:sp>
      <p:sp>
        <p:nvSpPr>
          <p:cNvPr id="294" name="Shape 294"/>
          <p:cNvSpPr txBox="1"/>
          <p:nvPr/>
        </p:nvSpPr>
        <p:spPr>
          <a:xfrm>
            <a:off x="1182600" y="3320125"/>
            <a:ext cx="1166700" cy="393900"/>
          </a:xfrm>
          <a:prstGeom prst="rect">
            <a:avLst/>
          </a:prstGeom>
          <a:noFill/>
          <a:ln>
            <a:noFill/>
          </a:ln>
        </p:spPr>
        <p:txBody>
          <a:bodyPr anchorCtr="0" anchor="t" bIns="91425" lIns="91425" rIns="91425" tIns="91425">
            <a:noAutofit/>
          </a:bodyPr>
          <a:lstStyle/>
          <a:p>
            <a:pPr lvl="0" rtl="0" algn="ctr">
              <a:spcBef>
                <a:spcPts val="0"/>
              </a:spcBef>
              <a:buNone/>
            </a:pPr>
            <a:r>
              <a:rPr lang="en-GB">
                <a:solidFill>
                  <a:schemeClr val="dk2"/>
                </a:solidFill>
                <a:latin typeface="Oswald"/>
                <a:ea typeface="Oswald"/>
                <a:cs typeface="Oswald"/>
                <a:sym typeface="Oswald"/>
              </a:rPr>
              <a:t>LIP MASK APPLIED TO VIDEO</a:t>
            </a:r>
          </a:p>
        </p:txBody>
      </p:sp>
      <p:sp>
        <p:nvSpPr>
          <p:cNvPr id="295" name="Shape 295"/>
          <p:cNvSpPr txBox="1"/>
          <p:nvPr/>
        </p:nvSpPr>
        <p:spPr>
          <a:xfrm>
            <a:off x="2925075" y="3320125"/>
            <a:ext cx="1166700" cy="393900"/>
          </a:xfrm>
          <a:prstGeom prst="rect">
            <a:avLst/>
          </a:prstGeom>
          <a:noFill/>
          <a:ln>
            <a:noFill/>
          </a:ln>
        </p:spPr>
        <p:txBody>
          <a:bodyPr anchorCtr="0" anchor="t" bIns="91425" lIns="91425" rIns="91425" tIns="91425">
            <a:noAutofit/>
          </a:bodyPr>
          <a:lstStyle/>
          <a:p>
            <a:pPr lvl="0" rtl="0" algn="ctr">
              <a:spcBef>
                <a:spcPts val="0"/>
              </a:spcBef>
              <a:buNone/>
            </a:pPr>
            <a:r>
              <a:rPr lang="en-GB">
                <a:solidFill>
                  <a:schemeClr val="dk2"/>
                </a:solidFill>
                <a:latin typeface="Oswald"/>
                <a:ea typeface="Oswald"/>
                <a:cs typeface="Oswald"/>
                <a:sym typeface="Oswald"/>
              </a:rPr>
              <a:t>FINAL INNER MOUTH MASK</a:t>
            </a:r>
          </a:p>
        </p:txBody>
      </p:sp>
      <p:sp>
        <p:nvSpPr>
          <p:cNvPr id="296" name="Shape 296"/>
          <p:cNvSpPr txBox="1"/>
          <p:nvPr/>
        </p:nvSpPr>
        <p:spPr>
          <a:xfrm>
            <a:off x="4234575" y="3320125"/>
            <a:ext cx="1166700" cy="393900"/>
          </a:xfrm>
          <a:prstGeom prst="rect">
            <a:avLst/>
          </a:prstGeom>
          <a:noFill/>
          <a:ln>
            <a:noFill/>
          </a:ln>
        </p:spPr>
        <p:txBody>
          <a:bodyPr anchorCtr="0" anchor="t" bIns="91425" lIns="91425" rIns="91425" tIns="91425">
            <a:noAutofit/>
          </a:bodyPr>
          <a:lstStyle/>
          <a:p>
            <a:pPr lvl="0" rtl="0" algn="ctr">
              <a:spcBef>
                <a:spcPts val="0"/>
              </a:spcBef>
              <a:buNone/>
            </a:pPr>
            <a:r>
              <a:rPr lang="en-GB">
                <a:solidFill>
                  <a:schemeClr val="dk2"/>
                </a:solidFill>
                <a:latin typeface="Oswald"/>
                <a:ea typeface="Oswald"/>
                <a:cs typeface="Oswald"/>
                <a:sym typeface="Oswald"/>
              </a:rPr>
              <a:t>FINAL MARKERS</a:t>
            </a:r>
          </a:p>
        </p:txBody>
      </p:sp>
      <p:sp>
        <p:nvSpPr>
          <p:cNvPr id="297" name="Shape 297"/>
          <p:cNvSpPr txBox="1"/>
          <p:nvPr/>
        </p:nvSpPr>
        <p:spPr>
          <a:xfrm>
            <a:off x="5461950" y="3320125"/>
            <a:ext cx="1166700" cy="393900"/>
          </a:xfrm>
          <a:prstGeom prst="rect">
            <a:avLst/>
          </a:prstGeom>
          <a:noFill/>
          <a:ln>
            <a:noFill/>
          </a:ln>
        </p:spPr>
        <p:txBody>
          <a:bodyPr anchorCtr="0" anchor="t" bIns="91425" lIns="91425" rIns="91425" tIns="91425">
            <a:noAutofit/>
          </a:bodyPr>
          <a:lstStyle/>
          <a:p>
            <a:pPr lvl="0" rtl="0" algn="ctr">
              <a:spcBef>
                <a:spcPts val="0"/>
              </a:spcBef>
              <a:buNone/>
            </a:pPr>
            <a:r>
              <a:rPr lang="en-GB">
                <a:solidFill>
                  <a:schemeClr val="dk2"/>
                </a:solidFill>
                <a:latin typeface="Oswald"/>
                <a:ea typeface="Oswald"/>
                <a:cs typeface="Oswald"/>
                <a:sym typeface="Oswald"/>
              </a:rPr>
              <a:t>FIRST INNER MOUTH PASS</a:t>
            </a:r>
            <a:br>
              <a:rPr lang="en-GB">
                <a:solidFill>
                  <a:schemeClr val="dk2"/>
                </a:solidFill>
                <a:latin typeface="Oswald"/>
                <a:ea typeface="Oswald"/>
                <a:cs typeface="Oswald"/>
                <a:sym typeface="Oswald"/>
              </a:rPr>
            </a:br>
            <a:r>
              <a:rPr lang="en-GB">
                <a:solidFill>
                  <a:schemeClr val="dk2"/>
                </a:solidFill>
                <a:latin typeface="Oswald"/>
                <a:ea typeface="Oswald"/>
                <a:cs typeface="Oswald"/>
                <a:sym typeface="Oswald"/>
              </a:rPr>
              <a:t>WITH ADDITIONAL CIRCLE</a:t>
            </a:r>
          </a:p>
        </p:txBody>
      </p:sp>
      <p:sp>
        <p:nvSpPr>
          <p:cNvPr id="298" name="Shape 298"/>
          <p:cNvSpPr txBox="1"/>
          <p:nvPr/>
        </p:nvSpPr>
        <p:spPr>
          <a:xfrm>
            <a:off x="6689325" y="3320125"/>
            <a:ext cx="1166700" cy="393900"/>
          </a:xfrm>
          <a:prstGeom prst="rect">
            <a:avLst/>
          </a:prstGeom>
          <a:noFill/>
          <a:ln>
            <a:noFill/>
          </a:ln>
        </p:spPr>
        <p:txBody>
          <a:bodyPr anchorCtr="0" anchor="t" bIns="91425" lIns="91425" rIns="91425" tIns="91425">
            <a:noAutofit/>
          </a:bodyPr>
          <a:lstStyle/>
          <a:p>
            <a:pPr lvl="0" rtl="0" algn="ctr">
              <a:spcBef>
                <a:spcPts val="0"/>
              </a:spcBef>
              <a:buNone/>
            </a:pPr>
            <a:r>
              <a:rPr lang="en-GB">
                <a:solidFill>
                  <a:schemeClr val="dk2"/>
                </a:solidFill>
                <a:latin typeface="Oswald"/>
                <a:ea typeface="Oswald"/>
                <a:cs typeface="Oswald"/>
                <a:sym typeface="Oswald"/>
              </a:rPr>
              <a:t>SECOND MARKERS PASS</a:t>
            </a:r>
          </a:p>
        </p:txBody>
      </p:sp>
      <p:sp>
        <p:nvSpPr>
          <p:cNvPr id="299" name="Shape 299"/>
          <p:cNvSpPr txBox="1"/>
          <p:nvPr/>
        </p:nvSpPr>
        <p:spPr>
          <a:xfrm>
            <a:off x="7916700" y="3320125"/>
            <a:ext cx="1166700" cy="393900"/>
          </a:xfrm>
          <a:prstGeom prst="rect">
            <a:avLst/>
          </a:prstGeom>
          <a:noFill/>
          <a:ln>
            <a:noFill/>
          </a:ln>
        </p:spPr>
        <p:txBody>
          <a:bodyPr anchorCtr="0" anchor="t" bIns="91425" lIns="91425" rIns="91425" tIns="91425">
            <a:noAutofit/>
          </a:bodyPr>
          <a:lstStyle/>
          <a:p>
            <a:pPr lvl="0" rtl="0" algn="ctr">
              <a:spcBef>
                <a:spcPts val="0"/>
              </a:spcBef>
              <a:buNone/>
            </a:pPr>
            <a:r>
              <a:rPr lang="en-GB">
                <a:solidFill>
                  <a:schemeClr val="dk2"/>
                </a:solidFill>
                <a:latin typeface="Oswald"/>
                <a:ea typeface="Oswald"/>
                <a:cs typeface="Oswald"/>
                <a:sym typeface="Oswald"/>
              </a:rPr>
              <a:t>FIRST MARKERS PASS</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3" name="Shape 303"/>
        <p:cNvGrpSpPr/>
        <p:nvPr/>
      </p:nvGrpSpPr>
      <p:grpSpPr>
        <a:xfrm>
          <a:off x="0" y="0"/>
          <a:ext cx="0" cy="0"/>
          <a:chOff x="0" y="0"/>
          <a:chExt cx="0" cy="0"/>
        </a:xfrm>
      </p:grpSpPr>
      <p:sp>
        <p:nvSpPr>
          <p:cNvPr id="304" name="Shape 304"/>
          <p:cNvSpPr txBox="1"/>
          <p:nvPr>
            <p:ph type="title"/>
          </p:nvPr>
        </p:nvSpPr>
        <p:spPr>
          <a:xfrm>
            <a:off x="671250" y="2141250"/>
            <a:ext cx="7852199" cy="861000"/>
          </a:xfrm>
          <a:prstGeom prst="rect">
            <a:avLst/>
          </a:prstGeom>
        </p:spPr>
        <p:txBody>
          <a:bodyPr anchorCtr="0" anchor="ctr" bIns="91425" lIns="91425" rIns="91425" tIns="91425">
            <a:noAutofit/>
          </a:bodyPr>
          <a:lstStyle/>
          <a:p>
            <a:pPr lvl="0" rtl="0">
              <a:spcBef>
                <a:spcPts val="0"/>
              </a:spcBef>
              <a:buNone/>
            </a:pPr>
            <a:r>
              <a:rPr lang="en-GB" sz="6000"/>
              <a:t>STEP TWO</a:t>
            </a:r>
          </a:p>
          <a:p>
            <a:pPr lvl="0" rtl="0">
              <a:spcBef>
                <a:spcPts val="0"/>
              </a:spcBef>
              <a:buNone/>
            </a:pPr>
            <a:r>
              <a:rPr lang="en-GB">
                <a:solidFill>
                  <a:schemeClr val="dk2"/>
                </a:solidFill>
              </a:rPr>
              <a:t>EXTRACT THE FEATURES</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8" name="Shape 308"/>
        <p:cNvGrpSpPr/>
        <p:nvPr/>
      </p:nvGrpSpPr>
      <p:grpSpPr>
        <a:xfrm>
          <a:off x="0" y="0"/>
          <a:ext cx="0" cy="0"/>
          <a:chOff x="0" y="0"/>
          <a:chExt cx="0" cy="0"/>
        </a:xfrm>
      </p:grpSpPr>
      <p:sp>
        <p:nvSpPr>
          <p:cNvPr id="309" name="Shape 309"/>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GB"/>
              <a:t>Feature 1 - Width and Height of Lips</a:t>
            </a:r>
          </a:p>
        </p:txBody>
      </p:sp>
      <p:pic>
        <p:nvPicPr>
          <p:cNvPr id="310" name="Shape 310"/>
          <p:cNvPicPr preferRelativeResize="0"/>
          <p:nvPr/>
        </p:nvPicPr>
        <p:blipFill>
          <a:blip r:embed="rId3">
            <a:alphaModFix/>
          </a:blip>
          <a:stretch>
            <a:fillRect/>
          </a:stretch>
        </p:blipFill>
        <p:spPr>
          <a:xfrm>
            <a:off x="461975" y="1659825"/>
            <a:ext cx="5150774" cy="2477799"/>
          </a:xfrm>
          <a:prstGeom prst="rect">
            <a:avLst/>
          </a:prstGeom>
          <a:noFill/>
          <a:ln>
            <a:noFill/>
          </a:ln>
        </p:spPr>
      </p:pic>
      <p:sp>
        <p:nvSpPr>
          <p:cNvPr id="311" name="Shape 311"/>
          <p:cNvSpPr txBox="1"/>
          <p:nvPr>
            <p:ph idx="4294967295" type="body"/>
          </p:nvPr>
        </p:nvSpPr>
        <p:spPr>
          <a:xfrm>
            <a:off x="5738100" y="1331525"/>
            <a:ext cx="3405900" cy="3483600"/>
          </a:xfrm>
          <a:prstGeom prst="rect">
            <a:avLst/>
          </a:prstGeom>
        </p:spPr>
        <p:txBody>
          <a:bodyPr anchorCtr="0" anchor="t" bIns="91425" lIns="91425" rIns="91425" tIns="91425">
            <a:noAutofit/>
          </a:bodyPr>
          <a:lstStyle/>
          <a:p>
            <a:pPr lvl="0" rtl="0">
              <a:spcBef>
                <a:spcPts val="0"/>
              </a:spcBef>
              <a:buNone/>
            </a:pPr>
            <a:r>
              <a:rPr b="1" lang="en-GB" sz="1600"/>
              <a:t>How to obtain the feature:</a:t>
            </a:r>
          </a:p>
          <a:p>
            <a:pPr indent="-330200" lvl="0" marL="457200" rtl="0">
              <a:spcBef>
                <a:spcPts val="0"/>
              </a:spcBef>
              <a:buSzPct val="100000"/>
              <a:buAutoNum type="arabicPeriod"/>
            </a:pPr>
            <a:r>
              <a:rPr lang="en-GB" sz="1600"/>
              <a:t>Find the extremas of all the markers centre of mass positions (both in X and Y)</a:t>
            </a:r>
          </a:p>
          <a:p>
            <a:pPr indent="-330200" lvl="0" marL="457200" rtl="0">
              <a:spcBef>
                <a:spcPts val="0"/>
              </a:spcBef>
              <a:buSzPct val="100000"/>
              <a:buAutoNum type="arabicPeriod"/>
            </a:pPr>
            <a:r>
              <a:rPr lang="en-GB" sz="1600"/>
              <a:t>Subtract the smallest values from the largest values</a:t>
            </a:r>
          </a:p>
          <a:p>
            <a:pPr indent="-330200" lvl="0" marL="457200" rtl="0">
              <a:spcBef>
                <a:spcPts val="0"/>
              </a:spcBef>
              <a:buSzPct val="100000"/>
              <a:buAutoNum type="arabicPeriod"/>
            </a:pPr>
            <a:r>
              <a:rPr lang="en-GB" sz="1600"/>
              <a:t>X value subtraction is width</a:t>
            </a:r>
            <a:br>
              <a:rPr lang="en-GB" sz="1600"/>
            </a:br>
            <a:r>
              <a:rPr lang="en-GB" sz="1600"/>
              <a:t>Y value subtraction is height</a:t>
            </a:r>
          </a:p>
          <a:p>
            <a:pPr lvl="0" rtl="0">
              <a:spcBef>
                <a:spcPts val="0"/>
              </a:spcBef>
              <a:buNone/>
            </a:pPr>
            <a:r>
              <a:rPr b="1" lang="en-GB" sz="1600"/>
              <a:t>Final feature vector:</a:t>
            </a:r>
            <a:br>
              <a:rPr lang="en-GB" sz="1600"/>
            </a:br>
            <a:r>
              <a:rPr lang="en-GB" sz="1600"/>
              <a:t>[width,height]</a:t>
            </a:r>
          </a:p>
          <a:p>
            <a:pPr lvl="0" rtl="0">
              <a:spcBef>
                <a:spcPts val="0"/>
              </a:spcBef>
              <a:buNone/>
            </a:pPr>
            <a:r>
              <a:t/>
            </a:r>
            <a:endParaRPr sz="1600"/>
          </a:p>
        </p:txBody>
      </p:sp>
      <p:sp>
        <p:nvSpPr>
          <p:cNvPr id="312" name="Shape 312"/>
          <p:cNvSpPr txBox="1"/>
          <p:nvPr/>
        </p:nvSpPr>
        <p:spPr>
          <a:xfrm>
            <a:off x="461900" y="4137625"/>
            <a:ext cx="5150699" cy="572699"/>
          </a:xfrm>
          <a:prstGeom prst="rect">
            <a:avLst/>
          </a:prstGeom>
          <a:noFill/>
          <a:ln>
            <a:noFill/>
          </a:ln>
        </p:spPr>
        <p:txBody>
          <a:bodyPr anchorCtr="0" anchor="t" bIns="91425" lIns="91425" rIns="91425" tIns="91425">
            <a:noAutofit/>
          </a:bodyPr>
          <a:lstStyle/>
          <a:p>
            <a:pPr lvl="0" rtl="0" algn="ctr">
              <a:spcBef>
                <a:spcPts val="0"/>
              </a:spcBef>
              <a:buNone/>
            </a:pPr>
            <a:r>
              <a:rPr lang="en-GB">
                <a:solidFill>
                  <a:schemeClr val="dk2"/>
                </a:solidFill>
                <a:latin typeface="Oswald"/>
                <a:ea typeface="Oswald"/>
                <a:cs typeface="Oswald"/>
                <a:sym typeface="Oswald"/>
              </a:rPr>
              <a:t>GRAPH SHOWING THE CHANGES IN WIDTH AND HEIGHT ACROSS ONE VIDEO FILE</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6" name="Shape 316"/>
        <p:cNvGrpSpPr/>
        <p:nvPr/>
      </p:nvGrpSpPr>
      <p:grpSpPr>
        <a:xfrm>
          <a:off x="0" y="0"/>
          <a:ext cx="0" cy="0"/>
          <a:chOff x="0" y="0"/>
          <a:chExt cx="0" cy="0"/>
        </a:xfrm>
      </p:grpSpPr>
      <p:sp>
        <p:nvSpPr>
          <p:cNvPr id="317" name="Shape 317"/>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GB"/>
              <a:t>Feature 2 - Relative Distance of Markers to Centre Point</a:t>
            </a:r>
          </a:p>
        </p:txBody>
      </p:sp>
      <p:pic>
        <p:nvPicPr>
          <p:cNvPr id="318" name="Shape 318"/>
          <p:cNvPicPr preferRelativeResize="0"/>
          <p:nvPr/>
        </p:nvPicPr>
        <p:blipFill rotWithShape="1">
          <a:blip r:embed="rId3">
            <a:alphaModFix/>
          </a:blip>
          <a:srcRect b="5060" l="6679" r="7901" t="8292"/>
          <a:stretch/>
        </p:blipFill>
        <p:spPr>
          <a:xfrm>
            <a:off x="404500" y="1395100"/>
            <a:ext cx="1589424" cy="1521225"/>
          </a:xfrm>
          <a:prstGeom prst="rect">
            <a:avLst/>
          </a:prstGeom>
          <a:noFill/>
          <a:ln>
            <a:noFill/>
          </a:ln>
        </p:spPr>
      </p:pic>
      <p:pic>
        <p:nvPicPr>
          <p:cNvPr id="319" name="Shape 319"/>
          <p:cNvPicPr preferRelativeResize="0"/>
          <p:nvPr/>
        </p:nvPicPr>
        <p:blipFill rotWithShape="1">
          <a:blip r:embed="rId4">
            <a:alphaModFix/>
          </a:blip>
          <a:srcRect b="5068" l="8063" r="6881" t="8291"/>
          <a:stretch/>
        </p:blipFill>
        <p:spPr>
          <a:xfrm>
            <a:off x="2594225" y="1395100"/>
            <a:ext cx="1520462" cy="1521225"/>
          </a:xfrm>
          <a:prstGeom prst="rect">
            <a:avLst/>
          </a:prstGeom>
          <a:noFill/>
          <a:ln>
            <a:noFill/>
          </a:ln>
        </p:spPr>
      </p:pic>
      <p:cxnSp>
        <p:nvCxnSpPr>
          <p:cNvPr id="320" name="Shape 320"/>
          <p:cNvCxnSpPr/>
          <p:nvPr/>
        </p:nvCxnSpPr>
        <p:spPr>
          <a:xfrm flipH="1" rot="10800000">
            <a:off x="1188739" y="1953343"/>
            <a:ext cx="214200" cy="187500"/>
          </a:xfrm>
          <a:prstGeom prst="straightConnector1">
            <a:avLst/>
          </a:prstGeom>
          <a:noFill/>
          <a:ln cap="flat" cmpd="sng" w="9525">
            <a:solidFill>
              <a:schemeClr val="dk2"/>
            </a:solidFill>
            <a:prstDash val="solid"/>
            <a:round/>
            <a:headEnd len="lg" w="lg" type="none"/>
            <a:tailEnd len="lg" w="lg" type="none"/>
          </a:ln>
        </p:spPr>
      </p:cxnSp>
      <p:cxnSp>
        <p:nvCxnSpPr>
          <p:cNvPr id="321" name="Shape 321"/>
          <p:cNvCxnSpPr/>
          <p:nvPr/>
        </p:nvCxnSpPr>
        <p:spPr>
          <a:xfrm flipH="1" rot="10800000">
            <a:off x="1194691" y="2021473"/>
            <a:ext cx="338999" cy="102299"/>
          </a:xfrm>
          <a:prstGeom prst="straightConnector1">
            <a:avLst/>
          </a:prstGeom>
          <a:noFill/>
          <a:ln cap="flat" cmpd="sng" w="9525">
            <a:solidFill>
              <a:schemeClr val="dk2"/>
            </a:solidFill>
            <a:prstDash val="solid"/>
            <a:round/>
            <a:headEnd len="lg" w="lg" type="none"/>
            <a:tailEnd len="lg" w="lg" type="none"/>
          </a:ln>
        </p:spPr>
      </p:cxnSp>
      <p:cxnSp>
        <p:nvCxnSpPr>
          <p:cNvPr id="322" name="Shape 322"/>
          <p:cNvCxnSpPr/>
          <p:nvPr/>
        </p:nvCxnSpPr>
        <p:spPr>
          <a:xfrm>
            <a:off x="1176835" y="2123773"/>
            <a:ext cx="448199" cy="53399"/>
          </a:xfrm>
          <a:prstGeom prst="straightConnector1">
            <a:avLst/>
          </a:prstGeom>
          <a:noFill/>
          <a:ln cap="flat" cmpd="sng" w="9525">
            <a:solidFill>
              <a:schemeClr val="dk2"/>
            </a:solidFill>
            <a:prstDash val="solid"/>
            <a:round/>
            <a:headEnd len="lg" w="lg" type="none"/>
            <a:tailEnd len="lg" w="lg" type="none"/>
          </a:ln>
        </p:spPr>
      </p:cxnSp>
      <p:cxnSp>
        <p:nvCxnSpPr>
          <p:cNvPr id="323" name="Shape 323"/>
          <p:cNvCxnSpPr/>
          <p:nvPr/>
        </p:nvCxnSpPr>
        <p:spPr>
          <a:xfrm>
            <a:off x="1188739" y="2123773"/>
            <a:ext cx="188399" cy="156600"/>
          </a:xfrm>
          <a:prstGeom prst="straightConnector1">
            <a:avLst/>
          </a:prstGeom>
          <a:noFill/>
          <a:ln cap="flat" cmpd="sng" w="9525">
            <a:solidFill>
              <a:schemeClr val="dk2"/>
            </a:solidFill>
            <a:prstDash val="solid"/>
            <a:round/>
            <a:headEnd len="lg" w="lg" type="none"/>
            <a:tailEnd len="lg" w="lg" type="none"/>
          </a:ln>
        </p:spPr>
      </p:cxnSp>
      <p:cxnSp>
        <p:nvCxnSpPr>
          <p:cNvPr id="324" name="Shape 324"/>
          <p:cNvCxnSpPr/>
          <p:nvPr/>
        </p:nvCxnSpPr>
        <p:spPr>
          <a:xfrm>
            <a:off x="1201690" y="2123773"/>
            <a:ext cx="333000" cy="105599"/>
          </a:xfrm>
          <a:prstGeom prst="straightConnector1">
            <a:avLst/>
          </a:prstGeom>
          <a:noFill/>
          <a:ln cap="flat" cmpd="sng" w="9525">
            <a:solidFill>
              <a:schemeClr val="dk2"/>
            </a:solidFill>
            <a:prstDash val="solid"/>
            <a:round/>
            <a:headEnd len="lg" w="lg" type="none"/>
            <a:tailEnd len="lg" w="lg" type="none"/>
          </a:ln>
        </p:spPr>
      </p:cxnSp>
      <p:cxnSp>
        <p:nvCxnSpPr>
          <p:cNvPr id="325" name="Shape 325"/>
          <p:cNvCxnSpPr/>
          <p:nvPr/>
        </p:nvCxnSpPr>
        <p:spPr>
          <a:xfrm>
            <a:off x="1195629" y="2129754"/>
            <a:ext cx="29699" cy="142200"/>
          </a:xfrm>
          <a:prstGeom prst="straightConnector1">
            <a:avLst/>
          </a:prstGeom>
          <a:noFill/>
          <a:ln cap="flat" cmpd="sng" w="9525">
            <a:solidFill>
              <a:schemeClr val="dk2"/>
            </a:solidFill>
            <a:prstDash val="solid"/>
            <a:round/>
            <a:headEnd len="lg" w="lg" type="none"/>
            <a:tailEnd len="lg" w="lg" type="none"/>
          </a:ln>
        </p:spPr>
      </p:cxnSp>
      <p:cxnSp>
        <p:nvCxnSpPr>
          <p:cNvPr id="326" name="Shape 326"/>
          <p:cNvCxnSpPr/>
          <p:nvPr/>
        </p:nvCxnSpPr>
        <p:spPr>
          <a:xfrm flipH="1">
            <a:off x="1051135" y="2129754"/>
            <a:ext cx="125700" cy="120300"/>
          </a:xfrm>
          <a:prstGeom prst="straightConnector1">
            <a:avLst/>
          </a:prstGeom>
          <a:noFill/>
          <a:ln cap="flat" cmpd="sng" w="9525">
            <a:solidFill>
              <a:schemeClr val="dk2"/>
            </a:solidFill>
            <a:prstDash val="solid"/>
            <a:round/>
            <a:headEnd len="lg" w="lg" type="none"/>
            <a:tailEnd len="lg" w="lg" type="none"/>
          </a:ln>
        </p:spPr>
      </p:cxnSp>
      <p:cxnSp>
        <p:nvCxnSpPr>
          <p:cNvPr id="327" name="Shape 327"/>
          <p:cNvCxnSpPr/>
          <p:nvPr/>
        </p:nvCxnSpPr>
        <p:spPr>
          <a:xfrm flipH="1">
            <a:off x="890491" y="2116394"/>
            <a:ext cx="304200" cy="82499"/>
          </a:xfrm>
          <a:prstGeom prst="straightConnector1">
            <a:avLst/>
          </a:prstGeom>
          <a:noFill/>
          <a:ln cap="flat" cmpd="sng" w="9525">
            <a:solidFill>
              <a:schemeClr val="dk2"/>
            </a:solidFill>
            <a:prstDash val="solid"/>
            <a:round/>
            <a:headEnd len="lg" w="lg" type="none"/>
            <a:tailEnd len="lg" w="lg" type="none"/>
          </a:ln>
        </p:spPr>
      </p:cxnSp>
      <p:cxnSp>
        <p:nvCxnSpPr>
          <p:cNvPr id="328" name="Shape 328"/>
          <p:cNvCxnSpPr/>
          <p:nvPr/>
        </p:nvCxnSpPr>
        <p:spPr>
          <a:xfrm flipH="1">
            <a:off x="690180" y="2124877"/>
            <a:ext cx="494700" cy="5100"/>
          </a:xfrm>
          <a:prstGeom prst="straightConnector1">
            <a:avLst/>
          </a:prstGeom>
          <a:noFill/>
          <a:ln cap="flat" cmpd="sng" w="9525">
            <a:solidFill>
              <a:schemeClr val="dk2"/>
            </a:solidFill>
            <a:prstDash val="solid"/>
            <a:round/>
            <a:headEnd len="lg" w="lg" type="none"/>
            <a:tailEnd len="lg" w="lg" type="none"/>
          </a:ln>
        </p:spPr>
      </p:cxnSp>
      <p:cxnSp>
        <p:nvCxnSpPr>
          <p:cNvPr id="329" name="Shape 329"/>
          <p:cNvCxnSpPr/>
          <p:nvPr/>
        </p:nvCxnSpPr>
        <p:spPr>
          <a:xfrm rot="10800000">
            <a:off x="831732" y="2000843"/>
            <a:ext cx="359099" cy="121199"/>
          </a:xfrm>
          <a:prstGeom prst="straightConnector1">
            <a:avLst/>
          </a:prstGeom>
          <a:noFill/>
          <a:ln cap="flat" cmpd="sng" w="9525">
            <a:solidFill>
              <a:schemeClr val="dk2"/>
            </a:solidFill>
            <a:prstDash val="solid"/>
            <a:round/>
            <a:headEnd len="lg" w="lg" type="none"/>
            <a:tailEnd len="lg" w="lg" type="none"/>
          </a:ln>
        </p:spPr>
      </p:cxnSp>
      <p:cxnSp>
        <p:nvCxnSpPr>
          <p:cNvPr id="330" name="Shape 330"/>
          <p:cNvCxnSpPr/>
          <p:nvPr/>
        </p:nvCxnSpPr>
        <p:spPr>
          <a:xfrm rot="10800000">
            <a:off x="994632" y="1953143"/>
            <a:ext cx="196199" cy="168899"/>
          </a:xfrm>
          <a:prstGeom prst="straightConnector1">
            <a:avLst/>
          </a:prstGeom>
          <a:noFill/>
          <a:ln cap="flat" cmpd="sng" w="9525">
            <a:solidFill>
              <a:schemeClr val="dk2"/>
            </a:solidFill>
            <a:prstDash val="solid"/>
            <a:round/>
            <a:headEnd len="lg" w="lg" type="none"/>
            <a:tailEnd len="lg" w="lg" type="none"/>
          </a:ln>
        </p:spPr>
      </p:cxnSp>
      <p:cxnSp>
        <p:nvCxnSpPr>
          <p:cNvPr id="331" name="Shape 331"/>
          <p:cNvCxnSpPr/>
          <p:nvPr/>
        </p:nvCxnSpPr>
        <p:spPr>
          <a:xfrm>
            <a:off x="3110344" y="1799182"/>
            <a:ext cx="234899" cy="338999"/>
          </a:xfrm>
          <a:prstGeom prst="straightConnector1">
            <a:avLst/>
          </a:prstGeom>
          <a:noFill/>
          <a:ln cap="flat" cmpd="sng" w="9525">
            <a:solidFill>
              <a:schemeClr val="dk2"/>
            </a:solidFill>
            <a:prstDash val="solid"/>
            <a:round/>
            <a:headEnd len="lg" w="lg" type="none"/>
            <a:tailEnd len="lg" w="lg" type="none"/>
          </a:ln>
        </p:spPr>
      </p:cxnSp>
      <p:cxnSp>
        <p:nvCxnSpPr>
          <p:cNvPr id="332" name="Shape 332"/>
          <p:cNvCxnSpPr/>
          <p:nvPr/>
        </p:nvCxnSpPr>
        <p:spPr>
          <a:xfrm flipH="1">
            <a:off x="3345496" y="1825956"/>
            <a:ext cx="17700" cy="303599"/>
          </a:xfrm>
          <a:prstGeom prst="straightConnector1">
            <a:avLst/>
          </a:prstGeom>
          <a:noFill/>
          <a:ln cap="flat" cmpd="sng" w="9525">
            <a:solidFill>
              <a:schemeClr val="dk2"/>
            </a:solidFill>
            <a:prstDash val="solid"/>
            <a:round/>
            <a:headEnd len="lg" w="lg" type="none"/>
            <a:tailEnd len="lg" w="lg" type="none"/>
          </a:ln>
        </p:spPr>
      </p:cxnSp>
      <p:cxnSp>
        <p:nvCxnSpPr>
          <p:cNvPr id="333" name="Shape 333"/>
          <p:cNvCxnSpPr/>
          <p:nvPr/>
        </p:nvCxnSpPr>
        <p:spPr>
          <a:xfrm flipH="1">
            <a:off x="3342161" y="1843813"/>
            <a:ext cx="270900" cy="285300"/>
          </a:xfrm>
          <a:prstGeom prst="straightConnector1">
            <a:avLst/>
          </a:prstGeom>
          <a:noFill/>
          <a:ln cap="flat" cmpd="sng" w="9525">
            <a:solidFill>
              <a:schemeClr val="dk2"/>
            </a:solidFill>
            <a:prstDash val="solid"/>
            <a:round/>
            <a:headEnd len="lg" w="lg" type="none"/>
            <a:tailEnd len="lg" w="lg" type="none"/>
          </a:ln>
        </p:spPr>
      </p:cxnSp>
      <p:cxnSp>
        <p:nvCxnSpPr>
          <p:cNvPr id="334" name="Shape 334"/>
          <p:cNvCxnSpPr/>
          <p:nvPr/>
        </p:nvCxnSpPr>
        <p:spPr>
          <a:xfrm flipH="1">
            <a:off x="3351320" y="1968746"/>
            <a:ext cx="419399" cy="169499"/>
          </a:xfrm>
          <a:prstGeom prst="straightConnector1">
            <a:avLst/>
          </a:prstGeom>
          <a:noFill/>
          <a:ln cap="flat" cmpd="sng" w="9525">
            <a:solidFill>
              <a:schemeClr val="dk2"/>
            </a:solidFill>
            <a:prstDash val="solid"/>
            <a:round/>
            <a:headEnd len="lg" w="lg" type="none"/>
            <a:tailEnd len="lg" w="lg" type="none"/>
          </a:ln>
        </p:spPr>
      </p:cxnSp>
      <p:cxnSp>
        <p:nvCxnSpPr>
          <p:cNvPr id="335" name="Shape 335"/>
          <p:cNvCxnSpPr/>
          <p:nvPr/>
        </p:nvCxnSpPr>
        <p:spPr>
          <a:xfrm rot="10800000">
            <a:off x="3345426" y="2141302"/>
            <a:ext cx="517499" cy="32700"/>
          </a:xfrm>
          <a:prstGeom prst="straightConnector1">
            <a:avLst/>
          </a:prstGeom>
          <a:noFill/>
          <a:ln cap="flat" cmpd="sng" w="9525">
            <a:solidFill>
              <a:schemeClr val="dk2"/>
            </a:solidFill>
            <a:prstDash val="solid"/>
            <a:round/>
            <a:headEnd len="lg" w="lg" type="none"/>
            <a:tailEnd len="lg" w="lg" type="none"/>
          </a:ln>
        </p:spPr>
      </p:cxnSp>
      <p:cxnSp>
        <p:nvCxnSpPr>
          <p:cNvPr id="336" name="Shape 336"/>
          <p:cNvCxnSpPr/>
          <p:nvPr/>
        </p:nvCxnSpPr>
        <p:spPr>
          <a:xfrm rot="10800000">
            <a:off x="3336451" y="2147427"/>
            <a:ext cx="419399" cy="187199"/>
          </a:xfrm>
          <a:prstGeom prst="straightConnector1">
            <a:avLst/>
          </a:prstGeom>
          <a:noFill/>
          <a:ln cap="flat" cmpd="sng" w="9525">
            <a:solidFill>
              <a:schemeClr val="dk2"/>
            </a:solidFill>
            <a:prstDash val="solid"/>
            <a:round/>
            <a:headEnd len="lg" w="lg" type="none"/>
            <a:tailEnd len="lg" w="lg" type="none"/>
          </a:ln>
        </p:spPr>
      </p:cxnSp>
      <p:cxnSp>
        <p:nvCxnSpPr>
          <p:cNvPr id="337" name="Shape 337"/>
          <p:cNvCxnSpPr/>
          <p:nvPr/>
        </p:nvCxnSpPr>
        <p:spPr>
          <a:xfrm rot="10800000">
            <a:off x="3345191" y="2150034"/>
            <a:ext cx="193499" cy="336299"/>
          </a:xfrm>
          <a:prstGeom prst="straightConnector1">
            <a:avLst/>
          </a:prstGeom>
          <a:noFill/>
          <a:ln cap="flat" cmpd="sng" w="9525">
            <a:solidFill>
              <a:schemeClr val="dk2"/>
            </a:solidFill>
            <a:prstDash val="solid"/>
            <a:round/>
            <a:headEnd len="lg" w="lg" type="none"/>
            <a:tailEnd len="lg" w="lg" type="none"/>
          </a:ln>
        </p:spPr>
      </p:cxnSp>
      <p:cxnSp>
        <p:nvCxnSpPr>
          <p:cNvPr id="338" name="Shape 338"/>
          <p:cNvCxnSpPr/>
          <p:nvPr/>
        </p:nvCxnSpPr>
        <p:spPr>
          <a:xfrm rot="10800000">
            <a:off x="3342339" y="2147251"/>
            <a:ext cx="3000" cy="347999"/>
          </a:xfrm>
          <a:prstGeom prst="straightConnector1">
            <a:avLst/>
          </a:prstGeom>
          <a:noFill/>
          <a:ln cap="flat" cmpd="sng" w="9525">
            <a:solidFill>
              <a:schemeClr val="dk2"/>
            </a:solidFill>
            <a:prstDash val="solid"/>
            <a:round/>
            <a:headEnd len="lg" w="lg" type="none"/>
            <a:tailEnd len="lg" w="lg" type="none"/>
          </a:ln>
        </p:spPr>
      </p:cxnSp>
      <p:cxnSp>
        <p:nvCxnSpPr>
          <p:cNvPr id="339" name="Shape 339"/>
          <p:cNvCxnSpPr/>
          <p:nvPr/>
        </p:nvCxnSpPr>
        <p:spPr>
          <a:xfrm flipH="1" rot="10800000">
            <a:off x="3083570" y="2138437"/>
            <a:ext cx="267599" cy="300300"/>
          </a:xfrm>
          <a:prstGeom prst="straightConnector1">
            <a:avLst/>
          </a:prstGeom>
          <a:noFill/>
          <a:ln cap="flat" cmpd="sng" w="9525">
            <a:solidFill>
              <a:schemeClr val="dk2"/>
            </a:solidFill>
            <a:prstDash val="solid"/>
            <a:round/>
            <a:headEnd len="lg" w="lg" type="none"/>
            <a:tailEnd len="lg" w="lg" type="none"/>
          </a:ln>
        </p:spPr>
      </p:cxnSp>
      <p:cxnSp>
        <p:nvCxnSpPr>
          <p:cNvPr id="340" name="Shape 340"/>
          <p:cNvCxnSpPr/>
          <p:nvPr/>
        </p:nvCxnSpPr>
        <p:spPr>
          <a:xfrm flipH="1" rot="10800000">
            <a:off x="2914006" y="2123278"/>
            <a:ext cx="440399" cy="157800"/>
          </a:xfrm>
          <a:prstGeom prst="straightConnector1">
            <a:avLst/>
          </a:prstGeom>
          <a:noFill/>
          <a:ln cap="flat" cmpd="sng" w="9525">
            <a:solidFill>
              <a:schemeClr val="dk2"/>
            </a:solidFill>
            <a:prstDash val="solid"/>
            <a:round/>
            <a:headEnd len="lg" w="lg" type="none"/>
            <a:tailEnd len="lg" w="lg" type="none"/>
          </a:ln>
        </p:spPr>
      </p:cxnSp>
      <p:cxnSp>
        <p:nvCxnSpPr>
          <p:cNvPr id="341" name="Shape 341"/>
          <p:cNvCxnSpPr/>
          <p:nvPr/>
        </p:nvCxnSpPr>
        <p:spPr>
          <a:xfrm>
            <a:off x="2771238" y="2075844"/>
            <a:ext cx="571200" cy="71400"/>
          </a:xfrm>
          <a:prstGeom prst="straightConnector1">
            <a:avLst/>
          </a:prstGeom>
          <a:noFill/>
          <a:ln cap="flat" cmpd="sng" w="9525">
            <a:solidFill>
              <a:schemeClr val="dk2"/>
            </a:solidFill>
            <a:prstDash val="solid"/>
            <a:round/>
            <a:headEnd len="lg" w="lg" type="none"/>
            <a:tailEnd len="lg" w="lg" type="none"/>
          </a:ln>
        </p:spPr>
      </p:cxnSp>
      <p:cxnSp>
        <p:nvCxnSpPr>
          <p:cNvPr id="342" name="Shape 342"/>
          <p:cNvCxnSpPr/>
          <p:nvPr/>
        </p:nvCxnSpPr>
        <p:spPr>
          <a:xfrm>
            <a:off x="2943767" y="1909245"/>
            <a:ext cx="398699" cy="238200"/>
          </a:xfrm>
          <a:prstGeom prst="straightConnector1">
            <a:avLst/>
          </a:prstGeom>
          <a:noFill/>
          <a:ln cap="flat" cmpd="sng" w="9525">
            <a:solidFill>
              <a:schemeClr val="dk2"/>
            </a:solidFill>
            <a:prstDash val="solid"/>
            <a:round/>
            <a:headEnd len="lg" w="lg" type="none"/>
            <a:tailEnd len="lg" w="lg" type="none"/>
          </a:ln>
        </p:spPr>
      </p:cxnSp>
      <p:pic>
        <p:nvPicPr>
          <p:cNvPr id="343" name="Shape 343"/>
          <p:cNvPicPr preferRelativeResize="0"/>
          <p:nvPr/>
        </p:nvPicPr>
        <p:blipFill>
          <a:blip r:embed="rId5">
            <a:alphaModFix/>
          </a:blip>
          <a:stretch>
            <a:fillRect/>
          </a:stretch>
        </p:blipFill>
        <p:spPr>
          <a:xfrm>
            <a:off x="280175" y="3386625"/>
            <a:ext cx="4002050" cy="1432874"/>
          </a:xfrm>
          <a:prstGeom prst="rect">
            <a:avLst/>
          </a:prstGeom>
          <a:noFill/>
          <a:ln>
            <a:noFill/>
          </a:ln>
        </p:spPr>
      </p:pic>
      <p:sp>
        <p:nvSpPr>
          <p:cNvPr id="344" name="Shape 344"/>
          <p:cNvSpPr txBox="1"/>
          <p:nvPr/>
        </p:nvSpPr>
        <p:spPr>
          <a:xfrm>
            <a:off x="272075" y="2916325"/>
            <a:ext cx="1876799" cy="736800"/>
          </a:xfrm>
          <a:prstGeom prst="rect">
            <a:avLst/>
          </a:prstGeom>
          <a:noFill/>
          <a:ln>
            <a:noFill/>
          </a:ln>
        </p:spPr>
        <p:txBody>
          <a:bodyPr anchorCtr="0" anchor="t" bIns="91425" lIns="91425" rIns="91425" tIns="91425">
            <a:noAutofit/>
          </a:bodyPr>
          <a:lstStyle/>
          <a:p>
            <a:pPr lvl="0" rtl="0" algn="ctr">
              <a:spcBef>
                <a:spcPts val="0"/>
              </a:spcBef>
              <a:buNone/>
            </a:pPr>
            <a:r>
              <a:rPr lang="en-GB">
                <a:solidFill>
                  <a:schemeClr val="dk2"/>
                </a:solidFill>
                <a:latin typeface="Oswald"/>
                <a:ea typeface="Oswald"/>
                <a:cs typeface="Oswald"/>
                <a:sym typeface="Oswald"/>
              </a:rPr>
              <a:t>CLOSED MOUTH</a:t>
            </a:r>
          </a:p>
        </p:txBody>
      </p:sp>
      <p:sp>
        <p:nvSpPr>
          <p:cNvPr id="345" name="Shape 345"/>
          <p:cNvSpPr txBox="1"/>
          <p:nvPr/>
        </p:nvSpPr>
        <p:spPr>
          <a:xfrm>
            <a:off x="2405450" y="2882225"/>
            <a:ext cx="1876799" cy="736800"/>
          </a:xfrm>
          <a:prstGeom prst="rect">
            <a:avLst/>
          </a:prstGeom>
          <a:noFill/>
          <a:ln>
            <a:noFill/>
          </a:ln>
        </p:spPr>
        <p:txBody>
          <a:bodyPr anchorCtr="0" anchor="t" bIns="91425" lIns="91425" rIns="91425" tIns="91425">
            <a:noAutofit/>
          </a:bodyPr>
          <a:lstStyle/>
          <a:p>
            <a:pPr lvl="0" rtl="0" algn="ctr">
              <a:spcBef>
                <a:spcPts val="0"/>
              </a:spcBef>
              <a:buNone/>
            </a:pPr>
            <a:r>
              <a:rPr lang="en-GB">
                <a:solidFill>
                  <a:schemeClr val="dk2"/>
                </a:solidFill>
                <a:latin typeface="Oswald"/>
                <a:ea typeface="Oswald"/>
                <a:cs typeface="Oswald"/>
                <a:sym typeface="Oswald"/>
              </a:rPr>
              <a:t>OPEN MOUTH</a:t>
            </a:r>
          </a:p>
        </p:txBody>
      </p:sp>
      <p:sp>
        <p:nvSpPr>
          <p:cNvPr id="346" name="Shape 346"/>
          <p:cNvSpPr txBox="1"/>
          <p:nvPr/>
        </p:nvSpPr>
        <p:spPr>
          <a:xfrm>
            <a:off x="16950" y="4761050"/>
            <a:ext cx="4528500" cy="736800"/>
          </a:xfrm>
          <a:prstGeom prst="rect">
            <a:avLst/>
          </a:prstGeom>
          <a:noFill/>
          <a:ln>
            <a:noFill/>
          </a:ln>
        </p:spPr>
        <p:txBody>
          <a:bodyPr anchorCtr="0" anchor="t" bIns="91425" lIns="91425" rIns="91425" tIns="91425">
            <a:noAutofit/>
          </a:bodyPr>
          <a:lstStyle/>
          <a:p>
            <a:pPr lvl="0" rtl="0" algn="ctr">
              <a:spcBef>
                <a:spcPts val="0"/>
              </a:spcBef>
              <a:buNone/>
            </a:pPr>
            <a:r>
              <a:rPr lang="en-GB">
                <a:solidFill>
                  <a:schemeClr val="dk2"/>
                </a:solidFill>
                <a:latin typeface="Oswald"/>
                <a:ea typeface="Oswald"/>
                <a:cs typeface="Oswald"/>
                <a:sym typeface="Oswald"/>
              </a:rPr>
              <a:t>CHANGES IN DISTANCE FOR 12 MARKERS ACROSS A VIDEO FILE</a:t>
            </a:r>
          </a:p>
        </p:txBody>
      </p:sp>
      <p:sp>
        <p:nvSpPr>
          <p:cNvPr id="347" name="Shape 347"/>
          <p:cNvSpPr txBox="1"/>
          <p:nvPr>
            <p:ph idx="4294967295" type="body"/>
          </p:nvPr>
        </p:nvSpPr>
        <p:spPr>
          <a:xfrm>
            <a:off x="5062650" y="1335900"/>
            <a:ext cx="3405900" cy="3483600"/>
          </a:xfrm>
          <a:prstGeom prst="rect">
            <a:avLst/>
          </a:prstGeom>
        </p:spPr>
        <p:txBody>
          <a:bodyPr anchorCtr="0" anchor="t" bIns="91425" lIns="91425" rIns="91425" tIns="91425">
            <a:noAutofit/>
          </a:bodyPr>
          <a:lstStyle/>
          <a:p>
            <a:pPr lvl="0" rtl="0">
              <a:spcBef>
                <a:spcPts val="0"/>
              </a:spcBef>
              <a:buNone/>
            </a:pPr>
            <a:r>
              <a:rPr b="1" lang="en-GB" sz="1600"/>
              <a:t>How to obtain the feature:</a:t>
            </a:r>
          </a:p>
          <a:p>
            <a:pPr indent="-330200" lvl="0" marL="457200" rtl="0">
              <a:spcBef>
                <a:spcPts val="0"/>
              </a:spcBef>
              <a:buSzPct val="100000"/>
              <a:buAutoNum type="arabicPeriod"/>
            </a:pPr>
            <a:r>
              <a:rPr lang="en-GB" sz="1600"/>
              <a:t>Use the matrix of sorted marker objects to calculate the Euclidean distance between each marker and the centre point</a:t>
            </a:r>
          </a:p>
          <a:p>
            <a:pPr lvl="0" rtl="0">
              <a:spcBef>
                <a:spcPts val="0"/>
              </a:spcBef>
              <a:buNone/>
            </a:pPr>
            <a:r>
              <a:rPr b="1" lang="en-GB" sz="1600"/>
              <a:t>Final feature vector:</a:t>
            </a:r>
            <a:br>
              <a:rPr b="1" lang="en-GB" sz="1600"/>
            </a:br>
            <a:r>
              <a:rPr lang="en-GB" sz="1600"/>
              <a:t>12 values (each marker tracked independently)</a:t>
            </a:r>
          </a:p>
          <a:p>
            <a:pPr lvl="0" rtl="0">
              <a:spcBef>
                <a:spcPts val="0"/>
              </a:spcBef>
              <a:buNone/>
            </a:pPr>
            <a:r>
              <a:t/>
            </a:r>
            <a:endParaRPr sz="16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1" name="Shape 351"/>
        <p:cNvGrpSpPr/>
        <p:nvPr/>
      </p:nvGrpSpPr>
      <p:grpSpPr>
        <a:xfrm>
          <a:off x="0" y="0"/>
          <a:ext cx="0" cy="0"/>
          <a:chOff x="0" y="0"/>
          <a:chExt cx="0" cy="0"/>
        </a:xfrm>
      </p:grpSpPr>
      <p:sp>
        <p:nvSpPr>
          <p:cNvPr id="352" name="Shape 352"/>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GB"/>
              <a:t>Feature 3 - Inner Mouth Pixel Count</a:t>
            </a:r>
          </a:p>
        </p:txBody>
      </p:sp>
      <p:pic>
        <p:nvPicPr>
          <p:cNvPr id="353" name="Shape 353"/>
          <p:cNvPicPr preferRelativeResize="0"/>
          <p:nvPr/>
        </p:nvPicPr>
        <p:blipFill rotWithShape="1">
          <a:blip r:embed="rId3">
            <a:alphaModFix/>
          </a:blip>
          <a:srcRect b="8590" l="14214" r="15555" t="13033"/>
          <a:stretch/>
        </p:blipFill>
        <p:spPr>
          <a:xfrm>
            <a:off x="650075" y="2191100"/>
            <a:ext cx="1400174" cy="1305050"/>
          </a:xfrm>
          <a:prstGeom prst="rect">
            <a:avLst/>
          </a:prstGeom>
          <a:noFill/>
          <a:ln>
            <a:noFill/>
          </a:ln>
        </p:spPr>
      </p:pic>
      <p:sp>
        <p:nvSpPr>
          <p:cNvPr id="354" name="Shape 354"/>
          <p:cNvSpPr txBox="1"/>
          <p:nvPr/>
        </p:nvSpPr>
        <p:spPr>
          <a:xfrm>
            <a:off x="311700" y="3609175"/>
            <a:ext cx="2048700" cy="528600"/>
          </a:xfrm>
          <a:prstGeom prst="rect">
            <a:avLst/>
          </a:prstGeom>
          <a:noFill/>
          <a:ln>
            <a:noFill/>
          </a:ln>
        </p:spPr>
        <p:txBody>
          <a:bodyPr anchorCtr="0" anchor="t" bIns="91425" lIns="91425" rIns="91425" tIns="91425">
            <a:noAutofit/>
          </a:bodyPr>
          <a:lstStyle/>
          <a:p>
            <a:pPr lvl="0" algn="ctr">
              <a:spcBef>
                <a:spcPts val="0"/>
              </a:spcBef>
              <a:buNone/>
            </a:pPr>
            <a:r>
              <a:rPr lang="en-GB">
                <a:solidFill>
                  <a:schemeClr val="dk2"/>
                </a:solidFill>
                <a:latin typeface="Oswald"/>
                <a:ea typeface="Oswald"/>
                <a:cs typeface="Oswald"/>
                <a:sym typeface="Oswald"/>
              </a:rPr>
              <a:t>ORIGINAL INNER MOUTH MASK</a:t>
            </a:r>
          </a:p>
        </p:txBody>
      </p:sp>
      <p:pic>
        <p:nvPicPr>
          <p:cNvPr id="355" name="Shape 355"/>
          <p:cNvPicPr preferRelativeResize="0"/>
          <p:nvPr/>
        </p:nvPicPr>
        <p:blipFill rotWithShape="1">
          <a:blip r:embed="rId4">
            <a:alphaModFix/>
          </a:blip>
          <a:srcRect b="8154" l="11161" r="7722" t="6096"/>
          <a:stretch/>
        </p:blipFill>
        <p:spPr>
          <a:xfrm>
            <a:off x="3765000" y="2075600"/>
            <a:ext cx="1537224" cy="1427874"/>
          </a:xfrm>
          <a:prstGeom prst="rect">
            <a:avLst/>
          </a:prstGeom>
          <a:noFill/>
          <a:ln>
            <a:noFill/>
          </a:ln>
        </p:spPr>
      </p:pic>
      <p:sp>
        <p:nvSpPr>
          <p:cNvPr id="356" name="Shape 356"/>
          <p:cNvSpPr txBox="1"/>
          <p:nvPr/>
        </p:nvSpPr>
        <p:spPr>
          <a:xfrm>
            <a:off x="4034248" y="3609166"/>
            <a:ext cx="933599" cy="456599"/>
          </a:xfrm>
          <a:prstGeom prst="rect">
            <a:avLst/>
          </a:prstGeom>
          <a:noFill/>
          <a:ln>
            <a:noFill/>
          </a:ln>
        </p:spPr>
        <p:txBody>
          <a:bodyPr anchorCtr="0" anchor="t" bIns="91425" lIns="91425" rIns="91425" tIns="91425">
            <a:noAutofit/>
          </a:bodyPr>
          <a:lstStyle/>
          <a:p>
            <a:pPr lvl="0" rtl="0">
              <a:spcBef>
                <a:spcPts val="0"/>
              </a:spcBef>
              <a:buNone/>
            </a:pPr>
            <a:r>
              <a:rPr lang="en-GB">
                <a:solidFill>
                  <a:schemeClr val="dk2"/>
                </a:solidFill>
                <a:latin typeface="Oswald"/>
                <a:ea typeface="Oswald"/>
                <a:cs typeface="Oswald"/>
                <a:sym typeface="Oswald"/>
              </a:rPr>
              <a:t>LIP MASK</a:t>
            </a:r>
          </a:p>
        </p:txBody>
      </p:sp>
      <p:pic>
        <p:nvPicPr>
          <p:cNvPr id="357" name="Shape 357"/>
          <p:cNvPicPr preferRelativeResize="0"/>
          <p:nvPr/>
        </p:nvPicPr>
        <p:blipFill>
          <a:blip r:embed="rId5">
            <a:alphaModFix/>
          </a:blip>
          <a:stretch>
            <a:fillRect/>
          </a:stretch>
        </p:blipFill>
        <p:spPr>
          <a:xfrm>
            <a:off x="2013812" y="1974146"/>
            <a:ext cx="1843724" cy="1843724"/>
          </a:xfrm>
          <a:prstGeom prst="rect">
            <a:avLst/>
          </a:prstGeom>
          <a:noFill/>
          <a:ln>
            <a:noFill/>
          </a:ln>
        </p:spPr>
      </p:pic>
      <p:pic>
        <p:nvPicPr>
          <p:cNvPr id="358" name="Shape 358"/>
          <p:cNvPicPr preferRelativeResize="0"/>
          <p:nvPr/>
        </p:nvPicPr>
        <p:blipFill>
          <a:blip r:embed="rId6">
            <a:alphaModFix/>
          </a:blip>
          <a:stretch>
            <a:fillRect/>
          </a:stretch>
        </p:blipFill>
        <p:spPr>
          <a:xfrm>
            <a:off x="5616800" y="2387012"/>
            <a:ext cx="839374" cy="839399"/>
          </a:xfrm>
          <a:prstGeom prst="rect">
            <a:avLst/>
          </a:prstGeom>
          <a:noFill/>
          <a:ln>
            <a:noFill/>
          </a:ln>
        </p:spPr>
      </p:pic>
      <p:pic>
        <p:nvPicPr>
          <p:cNvPr id="359" name="Shape 359"/>
          <p:cNvPicPr preferRelativeResize="0"/>
          <p:nvPr/>
        </p:nvPicPr>
        <p:blipFill rotWithShape="1">
          <a:blip r:embed="rId7">
            <a:alphaModFix/>
          </a:blip>
          <a:srcRect b="4338" l="8421" r="6594" t="6391"/>
          <a:stretch/>
        </p:blipFill>
        <p:spPr>
          <a:xfrm>
            <a:off x="6932925" y="2075600"/>
            <a:ext cx="1359250" cy="1427874"/>
          </a:xfrm>
          <a:prstGeom prst="rect">
            <a:avLst/>
          </a:prstGeom>
          <a:noFill/>
          <a:ln>
            <a:noFill/>
          </a:ln>
        </p:spPr>
      </p:pic>
      <p:sp>
        <p:nvSpPr>
          <p:cNvPr id="360" name="Shape 360"/>
          <p:cNvSpPr txBox="1"/>
          <p:nvPr/>
        </p:nvSpPr>
        <p:spPr>
          <a:xfrm>
            <a:off x="6770750" y="3609175"/>
            <a:ext cx="1683600" cy="770399"/>
          </a:xfrm>
          <a:prstGeom prst="rect">
            <a:avLst/>
          </a:prstGeom>
          <a:noFill/>
          <a:ln>
            <a:noFill/>
          </a:ln>
        </p:spPr>
        <p:txBody>
          <a:bodyPr anchorCtr="0" anchor="t" bIns="91425" lIns="91425" rIns="91425" tIns="91425">
            <a:noAutofit/>
          </a:bodyPr>
          <a:lstStyle/>
          <a:p>
            <a:pPr lvl="0" rtl="0" algn="ctr">
              <a:spcBef>
                <a:spcPts val="0"/>
              </a:spcBef>
              <a:buNone/>
            </a:pPr>
            <a:r>
              <a:rPr lang="en-GB">
                <a:solidFill>
                  <a:schemeClr val="dk2"/>
                </a:solidFill>
                <a:latin typeface="Oswald"/>
                <a:ea typeface="Oswald"/>
                <a:cs typeface="Oswald"/>
                <a:sym typeface="Oswald"/>
              </a:rPr>
              <a:t>ISOLATED INNER MOUTH MASK</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4" name="Shape 364"/>
        <p:cNvGrpSpPr/>
        <p:nvPr/>
      </p:nvGrpSpPr>
      <p:grpSpPr>
        <a:xfrm>
          <a:off x="0" y="0"/>
          <a:ext cx="0" cy="0"/>
          <a:chOff x="0" y="0"/>
          <a:chExt cx="0" cy="0"/>
        </a:xfrm>
      </p:grpSpPr>
      <p:sp>
        <p:nvSpPr>
          <p:cNvPr id="365" name="Shape 365"/>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GB"/>
              <a:t>Feature 3 - Inner Mouth Pixel Count</a:t>
            </a:r>
          </a:p>
        </p:txBody>
      </p:sp>
      <p:pic>
        <p:nvPicPr>
          <p:cNvPr id="366" name="Shape 366"/>
          <p:cNvPicPr preferRelativeResize="0"/>
          <p:nvPr/>
        </p:nvPicPr>
        <p:blipFill rotWithShape="1">
          <a:blip r:embed="rId3">
            <a:alphaModFix/>
          </a:blip>
          <a:srcRect b="5183" l="8289" r="5983" t="6958"/>
          <a:stretch/>
        </p:blipFill>
        <p:spPr>
          <a:xfrm>
            <a:off x="486350" y="1865775"/>
            <a:ext cx="1371149" cy="1405275"/>
          </a:xfrm>
          <a:prstGeom prst="rect">
            <a:avLst/>
          </a:prstGeom>
          <a:noFill/>
          <a:ln>
            <a:noFill/>
          </a:ln>
        </p:spPr>
      </p:pic>
      <p:sp>
        <p:nvSpPr>
          <p:cNvPr id="367" name="Shape 367"/>
          <p:cNvSpPr txBox="1"/>
          <p:nvPr/>
        </p:nvSpPr>
        <p:spPr>
          <a:xfrm>
            <a:off x="311700" y="3353900"/>
            <a:ext cx="1683600" cy="770399"/>
          </a:xfrm>
          <a:prstGeom prst="rect">
            <a:avLst/>
          </a:prstGeom>
          <a:noFill/>
          <a:ln>
            <a:noFill/>
          </a:ln>
        </p:spPr>
        <p:txBody>
          <a:bodyPr anchorCtr="0" anchor="t" bIns="91425" lIns="91425" rIns="91425" tIns="91425">
            <a:noAutofit/>
          </a:bodyPr>
          <a:lstStyle/>
          <a:p>
            <a:pPr lvl="0" rtl="0" algn="ctr">
              <a:spcBef>
                <a:spcPts val="0"/>
              </a:spcBef>
              <a:buNone/>
            </a:pPr>
            <a:r>
              <a:rPr lang="en-GB">
                <a:solidFill>
                  <a:schemeClr val="dk2"/>
                </a:solidFill>
                <a:latin typeface="Oswald"/>
                <a:ea typeface="Oswald"/>
                <a:cs typeface="Oswald"/>
                <a:sym typeface="Oswald"/>
              </a:rPr>
              <a:t>ISOLATED INNER MOUTH MASK</a:t>
            </a:r>
          </a:p>
        </p:txBody>
      </p:sp>
      <p:pic>
        <p:nvPicPr>
          <p:cNvPr id="368" name="Shape 368"/>
          <p:cNvPicPr preferRelativeResize="0"/>
          <p:nvPr/>
        </p:nvPicPr>
        <p:blipFill>
          <a:blip r:embed="rId4">
            <a:alphaModFix/>
          </a:blip>
          <a:stretch>
            <a:fillRect/>
          </a:stretch>
        </p:blipFill>
        <p:spPr>
          <a:xfrm>
            <a:off x="2149937" y="1754450"/>
            <a:ext cx="3489094" cy="1599449"/>
          </a:xfrm>
          <a:prstGeom prst="rect">
            <a:avLst/>
          </a:prstGeom>
          <a:noFill/>
          <a:ln>
            <a:noFill/>
          </a:ln>
        </p:spPr>
      </p:pic>
      <p:sp>
        <p:nvSpPr>
          <p:cNvPr id="369" name="Shape 369"/>
          <p:cNvSpPr txBox="1"/>
          <p:nvPr/>
        </p:nvSpPr>
        <p:spPr>
          <a:xfrm>
            <a:off x="2150073" y="3353900"/>
            <a:ext cx="3488999" cy="770399"/>
          </a:xfrm>
          <a:prstGeom prst="rect">
            <a:avLst/>
          </a:prstGeom>
          <a:noFill/>
          <a:ln>
            <a:noFill/>
          </a:ln>
        </p:spPr>
        <p:txBody>
          <a:bodyPr anchorCtr="0" anchor="t" bIns="91425" lIns="91425" rIns="91425" tIns="91425">
            <a:noAutofit/>
          </a:bodyPr>
          <a:lstStyle/>
          <a:p>
            <a:pPr lvl="0" rtl="0" algn="ctr">
              <a:spcBef>
                <a:spcPts val="0"/>
              </a:spcBef>
              <a:buNone/>
            </a:pPr>
            <a:r>
              <a:rPr lang="en-GB">
                <a:solidFill>
                  <a:schemeClr val="dk2"/>
                </a:solidFill>
                <a:latin typeface="Oswald"/>
                <a:ea typeface="Oswald"/>
                <a:cs typeface="Oswald"/>
                <a:sym typeface="Oswald"/>
              </a:rPr>
              <a:t>CHANGES IN INNER MOUTH PIXEL COUNT</a:t>
            </a:r>
            <a:br>
              <a:rPr lang="en-GB">
                <a:solidFill>
                  <a:schemeClr val="dk2"/>
                </a:solidFill>
                <a:latin typeface="Oswald"/>
                <a:ea typeface="Oswald"/>
                <a:cs typeface="Oswald"/>
                <a:sym typeface="Oswald"/>
              </a:rPr>
            </a:br>
            <a:r>
              <a:rPr lang="en-GB">
                <a:solidFill>
                  <a:schemeClr val="dk2"/>
                </a:solidFill>
                <a:latin typeface="Oswald"/>
                <a:ea typeface="Oswald"/>
                <a:cs typeface="Oswald"/>
                <a:sym typeface="Oswald"/>
              </a:rPr>
              <a:t>ACROSS A VIDEO</a:t>
            </a:r>
          </a:p>
        </p:txBody>
      </p:sp>
      <p:sp>
        <p:nvSpPr>
          <p:cNvPr id="370" name="Shape 370"/>
          <p:cNvSpPr txBox="1"/>
          <p:nvPr>
            <p:ph idx="4294967295" type="body"/>
          </p:nvPr>
        </p:nvSpPr>
        <p:spPr>
          <a:xfrm>
            <a:off x="5738100" y="1285375"/>
            <a:ext cx="3405900" cy="3483600"/>
          </a:xfrm>
          <a:prstGeom prst="rect">
            <a:avLst/>
          </a:prstGeom>
        </p:spPr>
        <p:txBody>
          <a:bodyPr anchorCtr="0" anchor="t" bIns="91425" lIns="91425" rIns="91425" tIns="91425">
            <a:noAutofit/>
          </a:bodyPr>
          <a:lstStyle/>
          <a:p>
            <a:pPr lvl="0" rtl="0">
              <a:spcBef>
                <a:spcPts val="0"/>
              </a:spcBef>
              <a:buNone/>
            </a:pPr>
            <a:r>
              <a:rPr b="1" lang="en-GB" sz="1600"/>
              <a:t>How to obtain the feature:</a:t>
            </a:r>
          </a:p>
          <a:p>
            <a:pPr indent="-330200" lvl="0" marL="457200" rtl="0">
              <a:spcBef>
                <a:spcPts val="0"/>
              </a:spcBef>
              <a:buSzPct val="100000"/>
              <a:buAutoNum type="arabicPeriod"/>
            </a:pPr>
            <a:r>
              <a:rPr lang="en-GB" sz="1600"/>
              <a:t>Isolate the inner mouth area</a:t>
            </a:r>
          </a:p>
          <a:p>
            <a:pPr indent="-330200" lvl="0" marL="457200" rtl="0">
              <a:spcBef>
                <a:spcPts val="0"/>
              </a:spcBef>
              <a:buSzPct val="100000"/>
              <a:buAutoNum type="arabicPeriod"/>
            </a:pPr>
            <a:r>
              <a:rPr lang="en-GB" sz="1600"/>
              <a:t>Count the number of white pixels per frame</a:t>
            </a:r>
          </a:p>
          <a:p>
            <a:pPr lvl="0" rtl="0">
              <a:spcBef>
                <a:spcPts val="0"/>
              </a:spcBef>
              <a:buNone/>
            </a:pPr>
            <a:r>
              <a:t/>
            </a:r>
            <a:endParaRPr sz="1600"/>
          </a:p>
          <a:p>
            <a:pPr lvl="0" rtl="0">
              <a:spcBef>
                <a:spcPts val="0"/>
              </a:spcBef>
              <a:buNone/>
            </a:pPr>
            <a:r>
              <a:rPr b="1" lang="en-GB" sz="1600"/>
              <a:t>Final feature vector:</a:t>
            </a:r>
            <a:br>
              <a:rPr b="1" lang="en-GB" sz="1600"/>
            </a:br>
            <a:r>
              <a:rPr lang="en-GB" sz="1600"/>
              <a:t>1 value - the number of white pixels that correlates to the openness of the mouth</a:t>
            </a:r>
          </a:p>
          <a:p>
            <a:pPr lvl="0" rtl="0">
              <a:spcBef>
                <a:spcPts val="0"/>
              </a:spcBef>
              <a:buNone/>
            </a:pPr>
            <a:r>
              <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 name="Shape 71"/>
        <p:cNvGrpSpPr/>
        <p:nvPr/>
      </p:nvGrpSpPr>
      <p:grpSpPr>
        <a:xfrm>
          <a:off x="0" y="0"/>
          <a:ext cx="0" cy="0"/>
          <a:chOff x="0" y="0"/>
          <a:chExt cx="0" cy="0"/>
        </a:xfrm>
      </p:grpSpPr>
      <p:sp>
        <p:nvSpPr>
          <p:cNvPr id="72" name="Shape 72"/>
          <p:cNvSpPr txBox="1"/>
          <p:nvPr>
            <p:ph type="title"/>
          </p:nvPr>
        </p:nvSpPr>
        <p:spPr>
          <a:xfrm>
            <a:off x="645900" y="1887300"/>
            <a:ext cx="7852199" cy="1368899"/>
          </a:xfrm>
          <a:prstGeom prst="rect">
            <a:avLst/>
          </a:prstGeom>
        </p:spPr>
        <p:txBody>
          <a:bodyPr anchorCtr="0" anchor="ctr" bIns="91425" lIns="91425" rIns="91425" tIns="91425">
            <a:noAutofit/>
          </a:bodyPr>
          <a:lstStyle/>
          <a:p>
            <a:pPr lvl="0" rtl="0">
              <a:spcBef>
                <a:spcPts val="0"/>
              </a:spcBef>
              <a:buNone/>
            </a:pPr>
            <a:r>
              <a:rPr lang="en-GB" sz="4800"/>
              <a:t>HYPOTHESIS</a:t>
            </a:r>
            <a:br>
              <a:rPr b="1" lang="en-GB" sz="1800">
                <a:solidFill>
                  <a:schemeClr val="accent3"/>
                </a:solidFill>
                <a:latin typeface="Average"/>
                <a:ea typeface="Average"/>
                <a:cs typeface="Average"/>
                <a:sym typeface="Average"/>
              </a:rPr>
            </a:br>
            <a:r>
              <a:rPr lang="en-GB" sz="2400">
                <a:solidFill>
                  <a:schemeClr val="accent3"/>
                </a:solidFill>
              </a:rPr>
              <a:t>The recognition performance in low SNR conditions will improve once the visual component is added</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4" name="Shape 374"/>
        <p:cNvGrpSpPr/>
        <p:nvPr/>
      </p:nvGrpSpPr>
      <p:grpSpPr>
        <a:xfrm>
          <a:off x="0" y="0"/>
          <a:ext cx="0" cy="0"/>
          <a:chOff x="0" y="0"/>
          <a:chExt cx="0" cy="0"/>
        </a:xfrm>
      </p:grpSpPr>
      <p:sp>
        <p:nvSpPr>
          <p:cNvPr id="375" name="Shape 375"/>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GB"/>
              <a:t>Feature 4 - DCT representation</a:t>
            </a:r>
          </a:p>
        </p:txBody>
      </p:sp>
      <p:pic>
        <p:nvPicPr>
          <p:cNvPr id="376" name="Shape 376"/>
          <p:cNvPicPr preferRelativeResize="0"/>
          <p:nvPr/>
        </p:nvPicPr>
        <p:blipFill>
          <a:blip r:embed="rId3">
            <a:alphaModFix/>
          </a:blip>
          <a:stretch>
            <a:fillRect/>
          </a:stretch>
        </p:blipFill>
        <p:spPr>
          <a:xfrm>
            <a:off x="2939050" y="1334700"/>
            <a:ext cx="1451575" cy="1362024"/>
          </a:xfrm>
          <a:prstGeom prst="rect">
            <a:avLst/>
          </a:prstGeom>
          <a:noFill/>
          <a:ln>
            <a:noFill/>
          </a:ln>
        </p:spPr>
      </p:pic>
      <p:sp>
        <p:nvSpPr>
          <p:cNvPr id="377" name="Shape 377"/>
          <p:cNvSpPr txBox="1"/>
          <p:nvPr/>
        </p:nvSpPr>
        <p:spPr>
          <a:xfrm>
            <a:off x="2640475" y="2686400"/>
            <a:ext cx="2048700" cy="528600"/>
          </a:xfrm>
          <a:prstGeom prst="rect">
            <a:avLst/>
          </a:prstGeom>
          <a:noFill/>
          <a:ln>
            <a:noFill/>
          </a:ln>
        </p:spPr>
        <p:txBody>
          <a:bodyPr anchorCtr="0" anchor="t" bIns="91425" lIns="91425" rIns="91425" tIns="91425">
            <a:noAutofit/>
          </a:bodyPr>
          <a:lstStyle/>
          <a:p>
            <a:pPr lvl="0" rtl="0" algn="ctr">
              <a:spcBef>
                <a:spcPts val="0"/>
              </a:spcBef>
              <a:buNone/>
            </a:pPr>
            <a:r>
              <a:rPr lang="en-GB">
                <a:solidFill>
                  <a:schemeClr val="dk2"/>
                </a:solidFill>
                <a:latin typeface="Oswald"/>
                <a:ea typeface="Oswald"/>
                <a:cs typeface="Oswald"/>
                <a:sym typeface="Oswald"/>
              </a:rPr>
              <a:t>5x5 MATRIX </a:t>
            </a:r>
          </a:p>
          <a:p>
            <a:pPr lvl="0" rtl="0" algn="ctr">
              <a:spcBef>
                <a:spcPts val="0"/>
              </a:spcBef>
              <a:buNone/>
            </a:pPr>
            <a:r>
              <a:t/>
            </a:r>
            <a:endParaRPr>
              <a:solidFill>
                <a:schemeClr val="dk2"/>
              </a:solidFill>
              <a:latin typeface="Oswald"/>
              <a:ea typeface="Oswald"/>
              <a:cs typeface="Oswald"/>
              <a:sym typeface="Oswald"/>
            </a:endParaRPr>
          </a:p>
        </p:txBody>
      </p:sp>
      <p:sp>
        <p:nvSpPr>
          <p:cNvPr id="378" name="Shape 378"/>
          <p:cNvSpPr txBox="1"/>
          <p:nvPr>
            <p:ph idx="4294967295" type="body"/>
          </p:nvPr>
        </p:nvSpPr>
        <p:spPr>
          <a:xfrm>
            <a:off x="5426400" y="1208900"/>
            <a:ext cx="3405900" cy="3483600"/>
          </a:xfrm>
          <a:prstGeom prst="rect">
            <a:avLst/>
          </a:prstGeom>
        </p:spPr>
        <p:txBody>
          <a:bodyPr anchorCtr="0" anchor="t" bIns="91425" lIns="91425" rIns="91425" tIns="91425">
            <a:noAutofit/>
          </a:bodyPr>
          <a:lstStyle/>
          <a:p>
            <a:pPr lvl="0" rtl="0">
              <a:spcBef>
                <a:spcPts val="0"/>
              </a:spcBef>
              <a:buNone/>
            </a:pPr>
            <a:r>
              <a:rPr b="1" lang="en-GB" sz="1600"/>
              <a:t>How to obtain the feature:</a:t>
            </a:r>
          </a:p>
          <a:p>
            <a:pPr indent="-330200" lvl="0" marL="457200" rtl="0">
              <a:spcBef>
                <a:spcPts val="0"/>
              </a:spcBef>
              <a:buSzPct val="100000"/>
              <a:buAutoNum type="arabicPeriod"/>
            </a:pPr>
            <a:r>
              <a:rPr lang="en-GB" sz="1600"/>
              <a:t>Apply the lip mask to the original frame</a:t>
            </a:r>
          </a:p>
          <a:p>
            <a:pPr indent="-330200" lvl="0" marL="457200" rtl="0">
              <a:spcBef>
                <a:spcPts val="0"/>
              </a:spcBef>
              <a:buSzPct val="100000"/>
              <a:buAutoNum type="arabicPeriod"/>
            </a:pPr>
            <a:r>
              <a:rPr lang="en-GB" sz="1600"/>
              <a:t>Convert to greyscale</a:t>
            </a:r>
          </a:p>
          <a:p>
            <a:pPr indent="-330200" lvl="0" marL="457200" rtl="0">
              <a:spcBef>
                <a:spcPts val="0"/>
              </a:spcBef>
              <a:buSzPct val="100000"/>
              <a:buAutoNum type="arabicPeriod"/>
            </a:pPr>
            <a:r>
              <a:rPr lang="en-GB" sz="1600"/>
              <a:t>Apply dct()</a:t>
            </a:r>
          </a:p>
          <a:p>
            <a:pPr indent="-330200" lvl="0" marL="457200" rtl="0">
              <a:spcBef>
                <a:spcPts val="0"/>
              </a:spcBef>
              <a:buSzPct val="100000"/>
              <a:buAutoNum type="arabicPeriod"/>
            </a:pPr>
            <a:r>
              <a:rPr lang="en-GB" sz="1600"/>
              <a:t>Extract low-frequency information from the result</a:t>
            </a:r>
          </a:p>
          <a:p>
            <a:pPr lvl="0" rtl="0">
              <a:spcBef>
                <a:spcPts val="0"/>
              </a:spcBef>
              <a:buNone/>
            </a:pPr>
            <a:r>
              <a:rPr b="1" lang="en-GB" sz="1600"/>
              <a:t>Final feature vector:</a:t>
            </a:r>
            <a:br>
              <a:rPr b="1" lang="en-GB" sz="1600"/>
            </a:br>
            <a:r>
              <a:rPr lang="en-GB" sz="1600"/>
              <a:t>25 values (5x5 matrix) representing the low frequency mouth information</a:t>
            </a:r>
          </a:p>
          <a:p>
            <a:pPr lvl="0" rtl="0">
              <a:spcBef>
                <a:spcPts val="0"/>
              </a:spcBef>
              <a:buNone/>
            </a:pPr>
            <a:r>
              <a:t/>
            </a:r>
            <a:endParaRPr sz="1600"/>
          </a:p>
        </p:txBody>
      </p:sp>
      <p:pic>
        <p:nvPicPr>
          <p:cNvPr id="379" name="Shape 379"/>
          <p:cNvPicPr preferRelativeResize="0"/>
          <p:nvPr/>
        </p:nvPicPr>
        <p:blipFill rotWithShape="1">
          <a:blip r:embed="rId4">
            <a:alphaModFix/>
          </a:blip>
          <a:srcRect b="8745" l="8563" r="7310" t="6508"/>
          <a:stretch/>
        </p:blipFill>
        <p:spPr>
          <a:xfrm>
            <a:off x="451700" y="1928912"/>
            <a:ext cx="1451575" cy="1362029"/>
          </a:xfrm>
          <a:prstGeom prst="rect">
            <a:avLst/>
          </a:prstGeom>
          <a:noFill/>
          <a:ln>
            <a:noFill/>
          </a:ln>
        </p:spPr>
      </p:pic>
      <p:sp>
        <p:nvSpPr>
          <p:cNvPr id="380" name="Shape 380"/>
          <p:cNvSpPr txBox="1"/>
          <p:nvPr/>
        </p:nvSpPr>
        <p:spPr>
          <a:xfrm>
            <a:off x="77387" y="3399775"/>
            <a:ext cx="2200199" cy="572699"/>
          </a:xfrm>
          <a:prstGeom prst="rect">
            <a:avLst/>
          </a:prstGeom>
          <a:noFill/>
          <a:ln>
            <a:noFill/>
          </a:ln>
        </p:spPr>
        <p:txBody>
          <a:bodyPr anchorCtr="0" anchor="t" bIns="91425" lIns="91425" rIns="91425" tIns="91425">
            <a:noAutofit/>
          </a:bodyPr>
          <a:lstStyle/>
          <a:p>
            <a:pPr lvl="0" rtl="0" algn="ctr">
              <a:spcBef>
                <a:spcPts val="0"/>
              </a:spcBef>
              <a:buNone/>
            </a:pPr>
            <a:r>
              <a:rPr lang="en-GB">
                <a:solidFill>
                  <a:schemeClr val="dk2"/>
                </a:solidFill>
                <a:latin typeface="Oswald"/>
                <a:ea typeface="Oswald"/>
                <a:cs typeface="Oswald"/>
                <a:sym typeface="Oswald"/>
              </a:rPr>
              <a:t>LIP MASK APPLIED TO ORIGINAL FRAME</a:t>
            </a:r>
          </a:p>
          <a:p>
            <a:pPr lvl="0" rtl="0" algn="ctr">
              <a:spcBef>
                <a:spcPts val="0"/>
              </a:spcBef>
              <a:buNone/>
            </a:pPr>
            <a:r>
              <a:rPr lang="en-GB">
                <a:solidFill>
                  <a:schemeClr val="dk2"/>
                </a:solidFill>
                <a:latin typeface="Oswald"/>
                <a:ea typeface="Oswald"/>
                <a:cs typeface="Oswald"/>
                <a:sym typeface="Oswald"/>
              </a:rPr>
              <a:t>(GREYSCALE)</a:t>
            </a:r>
          </a:p>
        </p:txBody>
      </p:sp>
      <p:pic>
        <p:nvPicPr>
          <p:cNvPr id="381" name="Shape 381"/>
          <p:cNvPicPr preferRelativeResize="0"/>
          <p:nvPr/>
        </p:nvPicPr>
        <p:blipFill>
          <a:blip r:embed="rId5">
            <a:alphaModFix/>
          </a:blip>
          <a:stretch>
            <a:fillRect/>
          </a:stretch>
        </p:blipFill>
        <p:spPr>
          <a:xfrm>
            <a:off x="2915612" y="3105869"/>
            <a:ext cx="1520774" cy="1515100"/>
          </a:xfrm>
          <a:prstGeom prst="rect">
            <a:avLst/>
          </a:prstGeom>
          <a:noFill/>
          <a:ln>
            <a:noFill/>
          </a:ln>
        </p:spPr>
      </p:pic>
      <p:sp>
        <p:nvSpPr>
          <p:cNvPr id="382" name="Shape 382"/>
          <p:cNvSpPr txBox="1"/>
          <p:nvPr/>
        </p:nvSpPr>
        <p:spPr>
          <a:xfrm>
            <a:off x="2640475" y="4620975"/>
            <a:ext cx="2048700" cy="528600"/>
          </a:xfrm>
          <a:prstGeom prst="rect">
            <a:avLst/>
          </a:prstGeom>
          <a:noFill/>
          <a:ln>
            <a:noFill/>
          </a:ln>
        </p:spPr>
        <p:txBody>
          <a:bodyPr anchorCtr="0" anchor="t" bIns="91425" lIns="91425" rIns="91425" tIns="91425">
            <a:noAutofit/>
          </a:bodyPr>
          <a:lstStyle/>
          <a:p>
            <a:pPr lvl="0" rtl="0" algn="ctr">
              <a:spcBef>
                <a:spcPts val="0"/>
              </a:spcBef>
              <a:buNone/>
            </a:pPr>
            <a:r>
              <a:rPr lang="en-GB">
                <a:solidFill>
                  <a:schemeClr val="dk2"/>
                </a:solidFill>
                <a:latin typeface="Oswald"/>
                <a:ea typeface="Oswald"/>
                <a:cs typeface="Oswald"/>
                <a:sym typeface="Oswald"/>
              </a:rPr>
              <a:t>15x15 MATRIX </a:t>
            </a:r>
          </a:p>
          <a:p>
            <a:pPr lvl="0" rtl="0" algn="ctr">
              <a:spcBef>
                <a:spcPts val="0"/>
              </a:spcBef>
              <a:buNone/>
            </a:pPr>
            <a:r>
              <a:t/>
            </a:r>
            <a:endParaRPr>
              <a:solidFill>
                <a:schemeClr val="dk2"/>
              </a:solidFill>
              <a:latin typeface="Oswald"/>
              <a:ea typeface="Oswald"/>
              <a:cs typeface="Oswald"/>
              <a:sym typeface="Oswald"/>
            </a:endParaRPr>
          </a:p>
        </p:txBody>
      </p:sp>
      <p:sp>
        <p:nvSpPr>
          <p:cNvPr id="383" name="Shape 383"/>
          <p:cNvSpPr/>
          <p:nvPr/>
        </p:nvSpPr>
        <p:spPr>
          <a:xfrm>
            <a:off x="2639950" y="1227425"/>
            <a:ext cx="2072099" cy="1811999"/>
          </a:xfrm>
          <a:prstGeom prst="rect">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384" name="Shape 384"/>
          <p:cNvCxnSpPr>
            <a:stCxn id="379" idx="3"/>
            <a:endCxn id="383" idx="1"/>
          </p:cNvCxnSpPr>
          <p:nvPr/>
        </p:nvCxnSpPr>
        <p:spPr>
          <a:xfrm flipH="1" rot="10800000">
            <a:off x="1903275" y="2133527"/>
            <a:ext cx="736800" cy="476400"/>
          </a:xfrm>
          <a:prstGeom prst="straightConnector1">
            <a:avLst/>
          </a:prstGeom>
          <a:noFill/>
          <a:ln cap="flat" cmpd="sng" w="9525">
            <a:solidFill>
              <a:schemeClr val="dk2"/>
            </a:solidFill>
            <a:prstDash val="solid"/>
            <a:round/>
            <a:headEnd len="lg" w="lg" type="none"/>
            <a:tailEnd len="lg" w="lg"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8" name="Shape 388"/>
        <p:cNvGrpSpPr/>
        <p:nvPr/>
      </p:nvGrpSpPr>
      <p:grpSpPr>
        <a:xfrm>
          <a:off x="0" y="0"/>
          <a:ext cx="0" cy="0"/>
          <a:chOff x="0" y="0"/>
          <a:chExt cx="0" cy="0"/>
        </a:xfrm>
      </p:grpSpPr>
      <p:sp>
        <p:nvSpPr>
          <p:cNvPr id="389" name="Shape 389"/>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GB"/>
              <a:t>Which features do we use?</a:t>
            </a:r>
          </a:p>
        </p:txBody>
      </p:sp>
      <p:sp>
        <p:nvSpPr>
          <p:cNvPr id="390" name="Shape 390"/>
          <p:cNvSpPr txBox="1"/>
          <p:nvPr>
            <p:ph idx="4294967295" type="body"/>
          </p:nvPr>
        </p:nvSpPr>
        <p:spPr>
          <a:xfrm>
            <a:off x="311700" y="1365900"/>
            <a:ext cx="4901100" cy="3483600"/>
          </a:xfrm>
          <a:prstGeom prst="rect">
            <a:avLst/>
          </a:prstGeom>
        </p:spPr>
        <p:txBody>
          <a:bodyPr anchorCtr="0" anchor="t" bIns="91425" lIns="91425" rIns="91425" tIns="91425">
            <a:noAutofit/>
          </a:bodyPr>
          <a:lstStyle/>
          <a:p>
            <a:pPr indent="-330200" lvl="0" marL="457200" rtl="0">
              <a:spcBef>
                <a:spcPts val="0"/>
              </a:spcBef>
              <a:buSzPct val="100000"/>
            </a:pPr>
            <a:r>
              <a:rPr b="1" lang="en-GB" sz="1600"/>
              <a:t>Width/Height + Marker Distance</a:t>
            </a:r>
          </a:p>
          <a:p>
            <a:pPr indent="-330200" lvl="1" marL="914400" rtl="0">
              <a:spcBef>
                <a:spcPts val="0"/>
              </a:spcBef>
              <a:buSzPct val="100000"/>
            </a:pPr>
            <a:r>
              <a:rPr lang="en-GB" sz="1600"/>
              <a:t>good match</a:t>
            </a:r>
          </a:p>
          <a:p>
            <a:pPr indent="-330200" lvl="1" marL="914400" rtl="0">
              <a:spcBef>
                <a:spcPts val="0"/>
              </a:spcBef>
              <a:buSzPct val="100000"/>
            </a:pPr>
            <a:r>
              <a:rPr lang="en-GB" sz="1600"/>
              <a:t>accuracy = ~35%</a:t>
            </a:r>
          </a:p>
          <a:p>
            <a:pPr indent="-330200" lvl="0" marL="457200" rtl="0">
              <a:spcBef>
                <a:spcPts val="0"/>
              </a:spcBef>
              <a:buSzPct val="100000"/>
            </a:pPr>
            <a:r>
              <a:rPr b="1" lang="en-GB" sz="1600"/>
              <a:t>Inner Mouth Pixel Count + DCT</a:t>
            </a:r>
          </a:p>
          <a:p>
            <a:pPr indent="-330200" lvl="1" marL="914400" rtl="0">
              <a:spcBef>
                <a:spcPts val="0"/>
              </a:spcBef>
              <a:buSzPct val="100000"/>
            </a:pPr>
            <a:r>
              <a:rPr lang="en-GB" sz="1600"/>
              <a:t>best match</a:t>
            </a:r>
          </a:p>
          <a:p>
            <a:pPr indent="-330200" lvl="1" marL="914400" rtl="0">
              <a:spcBef>
                <a:spcPts val="0"/>
              </a:spcBef>
              <a:buSzPct val="100000"/>
            </a:pPr>
            <a:r>
              <a:rPr lang="en-GB" sz="1600"/>
              <a:t>accuracy = ~63%</a:t>
            </a:r>
          </a:p>
          <a:p>
            <a:pPr indent="-330200" lvl="0" marL="457200" rtl="0">
              <a:spcBef>
                <a:spcPts val="0"/>
              </a:spcBef>
              <a:buSzPct val="100000"/>
            </a:pPr>
            <a:r>
              <a:rPr lang="en-GB" sz="1600"/>
              <a:t>Any other combination resulted in the decrease in accuracy</a:t>
            </a:r>
          </a:p>
          <a:p>
            <a:pPr indent="0" lvl="0" marL="457200" rtl="0">
              <a:spcBef>
                <a:spcPts val="0"/>
              </a:spcBef>
              <a:buNone/>
            </a:pPr>
            <a:r>
              <a:t/>
            </a:r>
            <a:endParaRPr sz="16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4" name="Shape 394"/>
        <p:cNvGrpSpPr/>
        <p:nvPr/>
      </p:nvGrpSpPr>
      <p:grpSpPr>
        <a:xfrm>
          <a:off x="0" y="0"/>
          <a:ext cx="0" cy="0"/>
          <a:chOff x="0" y="0"/>
          <a:chExt cx="0" cy="0"/>
        </a:xfrm>
      </p:grpSpPr>
      <p:sp>
        <p:nvSpPr>
          <p:cNvPr id="395" name="Shape 395"/>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GB"/>
              <a:t>Final Visual-Only Test Results</a:t>
            </a:r>
          </a:p>
        </p:txBody>
      </p:sp>
      <p:sp>
        <p:nvSpPr>
          <p:cNvPr id="396" name="Shape 396"/>
          <p:cNvSpPr txBox="1"/>
          <p:nvPr/>
        </p:nvSpPr>
        <p:spPr>
          <a:xfrm>
            <a:off x="1013500" y="2872775"/>
            <a:ext cx="1683600" cy="401399"/>
          </a:xfrm>
          <a:prstGeom prst="rect">
            <a:avLst/>
          </a:prstGeom>
          <a:noFill/>
          <a:ln>
            <a:noFill/>
          </a:ln>
        </p:spPr>
        <p:txBody>
          <a:bodyPr anchorCtr="0" anchor="t" bIns="91425" lIns="91425" rIns="91425" tIns="91425">
            <a:noAutofit/>
          </a:bodyPr>
          <a:lstStyle/>
          <a:p>
            <a:pPr lvl="0" rtl="0" algn="ctr">
              <a:spcBef>
                <a:spcPts val="0"/>
              </a:spcBef>
              <a:buNone/>
            </a:pPr>
            <a:r>
              <a:rPr lang="en-GB">
                <a:solidFill>
                  <a:schemeClr val="dk2"/>
                </a:solidFill>
                <a:latin typeface="Oswald"/>
                <a:ea typeface="Oswald"/>
                <a:cs typeface="Oswald"/>
                <a:sym typeface="Oswald"/>
              </a:rPr>
              <a:t>DCT MATRIX SIZE 5x5</a:t>
            </a:r>
          </a:p>
        </p:txBody>
      </p:sp>
      <p:sp>
        <p:nvSpPr>
          <p:cNvPr id="397" name="Shape 397"/>
          <p:cNvSpPr txBox="1"/>
          <p:nvPr/>
        </p:nvSpPr>
        <p:spPr>
          <a:xfrm>
            <a:off x="949075" y="4252875"/>
            <a:ext cx="1713900" cy="572699"/>
          </a:xfrm>
          <a:prstGeom prst="rect">
            <a:avLst/>
          </a:prstGeom>
          <a:noFill/>
          <a:ln>
            <a:noFill/>
          </a:ln>
        </p:spPr>
        <p:txBody>
          <a:bodyPr anchorCtr="0" anchor="t" bIns="91425" lIns="91425" rIns="91425" tIns="91425">
            <a:noAutofit/>
          </a:bodyPr>
          <a:lstStyle/>
          <a:p>
            <a:pPr lvl="0" rtl="0" algn="ctr">
              <a:spcBef>
                <a:spcPts val="0"/>
              </a:spcBef>
              <a:buNone/>
            </a:pPr>
            <a:r>
              <a:rPr lang="en-GB">
                <a:solidFill>
                  <a:schemeClr val="dk2"/>
                </a:solidFill>
                <a:latin typeface="Oswald"/>
                <a:ea typeface="Oswald"/>
                <a:cs typeface="Oswald"/>
                <a:sym typeface="Oswald"/>
              </a:rPr>
              <a:t>INNER MOUTH PIXEL COUNT</a:t>
            </a:r>
          </a:p>
        </p:txBody>
      </p:sp>
      <p:sp>
        <p:nvSpPr>
          <p:cNvPr id="398" name="Shape 398"/>
          <p:cNvSpPr txBox="1"/>
          <p:nvPr/>
        </p:nvSpPr>
        <p:spPr>
          <a:xfrm>
            <a:off x="964225" y="1366025"/>
            <a:ext cx="1683600" cy="401399"/>
          </a:xfrm>
          <a:prstGeom prst="rect">
            <a:avLst/>
          </a:prstGeom>
          <a:noFill/>
          <a:ln>
            <a:noFill/>
          </a:ln>
        </p:spPr>
        <p:txBody>
          <a:bodyPr anchorCtr="0" anchor="t" bIns="91425" lIns="91425" rIns="91425" tIns="91425">
            <a:noAutofit/>
          </a:bodyPr>
          <a:lstStyle/>
          <a:p>
            <a:pPr lvl="0" rtl="0" algn="ctr">
              <a:spcBef>
                <a:spcPts val="0"/>
              </a:spcBef>
              <a:buNone/>
            </a:pPr>
            <a:r>
              <a:rPr b="1" lang="en-GB" sz="3000">
                <a:solidFill>
                  <a:schemeClr val="dk2"/>
                </a:solidFill>
                <a:latin typeface="Oswald"/>
                <a:ea typeface="Oswald"/>
                <a:cs typeface="Oswald"/>
                <a:sym typeface="Oswald"/>
              </a:rPr>
              <a:t>FEATURES</a:t>
            </a:r>
          </a:p>
        </p:txBody>
      </p:sp>
      <p:sp>
        <p:nvSpPr>
          <p:cNvPr id="399" name="Shape 399"/>
          <p:cNvSpPr txBox="1"/>
          <p:nvPr/>
        </p:nvSpPr>
        <p:spPr>
          <a:xfrm>
            <a:off x="2961625" y="1366012"/>
            <a:ext cx="1683600" cy="401399"/>
          </a:xfrm>
          <a:prstGeom prst="rect">
            <a:avLst/>
          </a:prstGeom>
          <a:noFill/>
          <a:ln>
            <a:noFill/>
          </a:ln>
        </p:spPr>
        <p:txBody>
          <a:bodyPr anchorCtr="0" anchor="t" bIns="91425" lIns="91425" rIns="91425" tIns="91425">
            <a:noAutofit/>
          </a:bodyPr>
          <a:lstStyle/>
          <a:p>
            <a:pPr lvl="0" rtl="0" algn="ctr">
              <a:spcBef>
                <a:spcPts val="0"/>
              </a:spcBef>
              <a:buNone/>
            </a:pPr>
            <a:r>
              <a:rPr b="1" lang="en-GB" sz="3000">
                <a:solidFill>
                  <a:schemeClr val="dk2"/>
                </a:solidFill>
                <a:latin typeface="Oswald"/>
                <a:ea typeface="Oswald"/>
                <a:cs typeface="Oswald"/>
                <a:sym typeface="Oswald"/>
              </a:rPr>
              <a:t>WEIGHT</a:t>
            </a:r>
          </a:p>
        </p:txBody>
      </p:sp>
      <p:pic>
        <p:nvPicPr>
          <p:cNvPr id="400" name="Shape 400"/>
          <p:cNvPicPr preferRelativeResize="0"/>
          <p:nvPr/>
        </p:nvPicPr>
        <p:blipFill>
          <a:blip r:embed="rId3">
            <a:alphaModFix/>
          </a:blip>
          <a:stretch>
            <a:fillRect/>
          </a:stretch>
        </p:blipFill>
        <p:spPr>
          <a:xfrm>
            <a:off x="1351050" y="1936920"/>
            <a:ext cx="909949" cy="935859"/>
          </a:xfrm>
          <a:prstGeom prst="rect">
            <a:avLst/>
          </a:prstGeom>
          <a:noFill/>
          <a:ln>
            <a:noFill/>
          </a:ln>
        </p:spPr>
      </p:pic>
      <p:pic>
        <p:nvPicPr>
          <p:cNvPr id="401" name="Shape 401"/>
          <p:cNvPicPr preferRelativeResize="0"/>
          <p:nvPr/>
        </p:nvPicPr>
        <p:blipFill rotWithShape="1">
          <a:blip r:embed="rId4">
            <a:alphaModFix/>
          </a:blip>
          <a:srcRect b="4338" l="8421" r="6594" t="6391"/>
          <a:stretch/>
        </p:blipFill>
        <p:spPr>
          <a:xfrm>
            <a:off x="1375737" y="3328450"/>
            <a:ext cx="890872" cy="935849"/>
          </a:xfrm>
          <a:prstGeom prst="rect">
            <a:avLst/>
          </a:prstGeom>
          <a:noFill/>
          <a:ln>
            <a:noFill/>
          </a:ln>
        </p:spPr>
      </p:pic>
      <p:sp>
        <p:nvSpPr>
          <p:cNvPr id="402" name="Shape 402"/>
          <p:cNvSpPr txBox="1"/>
          <p:nvPr/>
        </p:nvSpPr>
        <p:spPr>
          <a:xfrm>
            <a:off x="2961625" y="2070500"/>
            <a:ext cx="1683600" cy="668700"/>
          </a:xfrm>
          <a:prstGeom prst="rect">
            <a:avLst/>
          </a:prstGeom>
          <a:noFill/>
          <a:ln>
            <a:noFill/>
          </a:ln>
        </p:spPr>
        <p:txBody>
          <a:bodyPr anchorCtr="0" anchor="t" bIns="91425" lIns="91425" rIns="91425" tIns="91425">
            <a:noAutofit/>
          </a:bodyPr>
          <a:lstStyle/>
          <a:p>
            <a:pPr lvl="0" rtl="0" algn="ctr">
              <a:spcBef>
                <a:spcPts val="0"/>
              </a:spcBef>
              <a:buNone/>
            </a:pPr>
            <a:r>
              <a:rPr lang="en-GB" sz="3000">
                <a:solidFill>
                  <a:schemeClr val="dk2"/>
                </a:solidFill>
                <a:latin typeface="Oswald"/>
                <a:ea typeface="Oswald"/>
                <a:cs typeface="Oswald"/>
                <a:sym typeface="Oswald"/>
              </a:rPr>
              <a:t>1</a:t>
            </a:r>
          </a:p>
        </p:txBody>
      </p:sp>
      <p:sp>
        <p:nvSpPr>
          <p:cNvPr id="403" name="Shape 403"/>
          <p:cNvSpPr txBox="1"/>
          <p:nvPr/>
        </p:nvSpPr>
        <p:spPr>
          <a:xfrm>
            <a:off x="2961625" y="3462025"/>
            <a:ext cx="1683600" cy="668700"/>
          </a:xfrm>
          <a:prstGeom prst="rect">
            <a:avLst/>
          </a:prstGeom>
          <a:noFill/>
          <a:ln>
            <a:noFill/>
          </a:ln>
        </p:spPr>
        <p:txBody>
          <a:bodyPr anchorCtr="0" anchor="t" bIns="91425" lIns="91425" rIns="91425" tIns="91425">
            <a:noAutofit/>
          </a:bodyPr>
          <a:lstStyle/>
          <a:p>
            <a:pPr lvl="0" rtl="0" algn="ctr">
              <a:spcBef>
                <a:spcPts val="0"/>
              </a:spcBef>
              <a:buNone/>
            </a:pPr>
            <a:r>
              <a:rPr lang="en-GB" sz="3000">
                <a:solidFill>
                  <a:schemeClr val="dk2"/>
                </a:solidFill>
                <a:latin typeface="Oswald"/>
                <a:ea typeface="Oswald"/>
                <a:cs typeface="Oswald"/>
                <a:sym typeface="Oswald"/>
              </a:rPr>
              <a:t>4</a:t>
            </a:r>
          </a:p>
        </p:txBody>
      </p:sp>
      <p:pic>
        <p:nvPicPr>
          <p:cNvPr id="404" name="Shape 404"/>
          <p:cNvPicPr preferRelativeResize="0"/>
          <p:nvPr/>
        </p:nvPicPr>
        <p:blipFill>
          <a:blip r:embed="rId5">
            <a:alphaModFix/>
          </a:blip>
          <a:stretch>
            <a:fillRect/>
          </a:stretch>
        </p:blipFill>
        <p:spPr>
          <a:xfrm rot="-5400000">
            <a:off x="3634975" y="2917075"/>
            <a:ext cx="2722599" cy="762300"/>
          </a:xfrm>
          <a:prstGeom prst="rect">
            <a:avLst/>
          </a:prstGeom>
          <a:noFill/>
          <a:ln>
            <a:noFill/>
          </a:ln>
        </p:spPr>
      </p:pic>
      <p:sp>
        <p:nvSpPr>
          <p:cNvPr id="405" name="Shape 405"/>
          <p:cNvSpPr txBox="1"/>
          <p:nvPr/>
        </p:nvSpPr>
        <p:spPr>
          <a:xfrm>
            <a:off x="5660675" y="2442225"/>
            <a:ext cx="3023399" cy="2217299"/>
          </a:xfrm>
          <a:prstGeom prst="rect">
            <a:avLst/>
          </a:prstGeom>
          <a:noFill/>
          <a:ln>
            <a:noFill/>
          </a:ln>
        </p:spPr>
        <p:txBody>
          <a:bodyPr anchorCtr="0" anchor="t" bIns="91425" lIns="91425" rIns="91425" tIns="91425">
            <a:noAutofit/>
          </a:bodyPr>
          <a:lstStyle/>
          <a:p>
            <a:pPr lvl="0" rtl="0" algn="ctr">
              <a:spcBef>
                <a:spcPts val="0"/>
              </a:spcBef>
              <a:buNone/>
            </a:pPr>
            <a:r>
              <a:rPr b="1" lang="en-GB" sz="6000">
                <a:solidFill>
                  <a:schemeClr val="dk2"/>
                </a:solidFill>
                <a:latin typeface="Oswald"/>
                <a:ea typeface="Oswald"/>
                <a:cs typeface="Oswald"/>
                <a:sym typeface="Oswald"/>
              </a:rPr>
              <a:t>63.49</a:t>
            </a:r>
            <a:r>
              <a:rPr lang="en-GB" sz="6000">
                <a:solidFill>
                  <a:schemeClr val="dk2"/>
                </a:solidFill>
                <a:latin typeface="Oswald"/>
                <a:ea typeface="Oswald"/>
                <a:cs typeface="Oswald"/>
                <a:sym typeface="Oswald"/>
              </a:rPr>
              <a:t>%</a:t>
            </a:r>
          </a:p>
          <a:p>
            <a:pPr lvl="0" rtl="0" algn="ctr">
              <a:spcBef>
                <a:spcPts val="0"/>
              </a:spcBef>
              <a:buNone/>
            </a:pPr>
            <a:r>
              <a:rPr lang="en-GB" sz="2400">
                <a:solidFill>
                  <a:schemeClr val="dk2"/>
                </a:solidFill>
                <a:latin typeface="Oswald"/>
                <a:ea typeface="Oswald"/>
                <a:cs typeface="Oswald"/>
                <a:sym typeface="Oswald"/>
              </a:rPr>
              <a:t>WORD ACCURACY</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1000"/>
                                        <p:tgtEl>
                                          <p:spTgt spid="4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9" name="Shape 409"/>
        <p:cNvGrpSpPr/>
        <p:nvPr/>
      </p:nvGrpSpPr>
      <p:grpSpPr>
        <a:xfrm>
          <a:off x="0" y="0"/>
          <a:ext cx="0" cy="0"/>
          <a:chOff x="0" y="0"/>
          <a:chExt cx="0" cy="0"/>
        </a:xfrm>
      </p:grpSpPr>
      <p:sp>
        <p:nvSpPr>
          <p:cNvPr id="410" name="Shape 410"/>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GB"/>
              <a:t>Final Combined Feature Vectors</a:t>
            </a:r>
          </a:p>
        </p:txBody>
      </p:sp>
      <p:sp>
        <p:nvSpPr>
          <p:cNvPr id="411" name="Shape 411"/>
          <p:cNvSpPr/>
          <p:nvPr/>
        </p:nvSpPr>
        <p:spPr>
          <a:xfrm>
            <a:off x="5392550" y="2071987"/>
            <a:ext cx="2631600" cy="11139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12" name="Shape 412"/>
          <p:cNvSpPr/>
          <p:nvPr/>
        </p:nvSpPr>
        <p:spPr>
          <a:xfrm>
            <a:off x="697650" y="2071987"/>
            <a:ext cx="4627500" cy="11139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13" name="Shape 413"/>
          <p:cNvSpPr txBox="1"/>
          <p:nvPr/>
        </p:nvSpPr>
        <p:spPr>
          <a:xfrm>
            <a:off x="876950" y="2299987"/>
            <a:ext cx="4515600" cy="657900"/>
          </a:xfrm>
          <a:prstGeom prst="rect">
            <a:avLst/>
          </a:prstGeom>
          <a:noFill/>
          <a:ln>
            <a:noFill/>
          </a:ln>
        </p:spPr>
        <p:txBody>
          <a:bodyPr anchorCtr="0" anchor="t" bIns="91425" lIns="91425" rIns="91425" tIns="91425">
            <a:noAutofit/>
          </a:bodyPr>
          <a:lstStyle/>
          <a:p>
            <a:pPr lvl="0" rtl="0">
              <a:spcBef>
                <a:spcPts val="0"/>
              </a:spcBef>
              <a:buNone/>
            </a:pPr>
            <a:r>
              <a:rPr b="1" lang="en-GB">
                <a:latin typeface="Oswald"/>
                <a:ea typeface="Oswald"/>
                <a:cs typeface="Oswald"/>
                <a:sym typeface="Oswald"/>
              </a:rPr>
              <a:t>AUDIO CEPSTRAL COEFFICIENTS</a:t>
            </a:r>
          </a:p>
          <a:p>
            <a:pPr lvl="0">
              <a:spcBef>
                <a:spcPts val="0"/>
              </a:spcBef>
              <a:buNone/>
            </a:pPr>
            <a:r>
              <a:rPr lang="en-GB">
                <a:latin typeface="Oswald"/>
                <a:ea typeface="Oswald"/>
                <a:cs typeface="Oswald"/>
                <a:sym typeface="Oswald"/>
              </a:rPr>
              <a:t>100 CHANNELS FOR LINEAR FILTERBANK / 2</a:t>
            </a:r>
          </a:p>
        </p:txBody>
      </p:sp>
      <p:sp>
        <p:nvSpPr>
          <p:cNvPr id="414" name="Shape 414"/>
          <p:cNvSpPr txBox="1"/>
          <p:nvPr/>
        </p:nvSpPr>
        <p:spPr>
          <a:xfrm>
            <a:off x="5392550" y="2299987"/>
            <a:ext cx="4515600" cy="657900"/>
          </a:xfrm>
          <a:prstGeom prst="rect">
            <a:avLst/>
          </a:prstGeom>
          <a:noFill/>
          <a:ln>
            <a:noFill/>
          </a:ln>
        </p:spPr>
        <p:txBody>
          <a:bodyPr anchorCtr="0" anchor="t" bIns="91425" lIns="91425" rIns="91425" tIns="91425">
            <a:noAutofit/>
          </a:bodyPr>
          <a:lstStyle/>
          <a:p>
            <a:pPr lvl="0" rtl="0">
              <a:spcBef>
                <a:spcPts val="0"/>
              </a:spcBef>
              <a:buNone/>
            </a:pPr>
            <a:r>
              <a:rPr b="1" lang="en-GB">
                <a:latin typeface="Oswald"/>
                <a:ea typeface="Oswald"/>
                <a:cs typeface="Oswald"/>
                <a:sym typeface="Oswald"/>
              </a:rPr>
              <a:t>5x5 DCT AND INNER MOUTH </a:t>
            </a:r>
          </a:p>
          <a:p>
            <a:pPr lvl="0" rtl="0">
              <a:spcBef>
                <a:spcPts val="0"/>
              </a:spcBef>
              <a:buNone/>
            </a:pPr>
            <a:r>
              <a:rPr lang="en-GB">
                <a:latin typeface="Oswald"/>
                <a:ea typeface="Oswald"/>
                <a:cs typeface="Oswald"/>
                <a:sym typeface="Oswald"/>
              </a:rPr>
              <a:t>25 + 4 * INNER MOUTH PIXEL COUNT</a:t>
            </a:r>
          </a:p>
        </p:txBody>
      </p:sp>
      <p:sp>
        <p:nvSpPr>
          <p:cNvPr id="415" name="Shape 415"/>
          <p:cNvSpPr txBox="1"/>
          <p:nvPr/>
        </p:nvSpPr>
        <p:spPr>
          <a:xfrm>
            <a:off x="2169600" y="3185887"/>
            <a:ext cx="1683600" cy="401399"/>
          </a:xfrm>
          <a:prstGeom prst="rect">
            <a:avLst/>
          </a:prstGeom>
          <a:noFill/>
          <a:ln>
            <a:noFill/>
          </a:ln>
        </p:spPr>
        <p:txBody>
          <a:bodyPr anchorCtr="0" anchor="t" bIns="91425" lIns="91425" rIns="91425" tIns="91425">
            <a:noAutofit/>
          </a:bodyPr>
          <a:lstStyle/>
          <a:p>
            <a:pPr lvl="0" rtl="0" algn="ctr">
              <a:spcBef>
                <a:spcPts val="0"/>
              </a:spcBef>
              <a:buNone/>
            </a:pPr>
            <a:r>
              <a:rPr lang="en-GB">
                <a:solidFill>
                  <a:schemeClr val="dk2"/>
                </a:solidFill>
                <a:latin typeface="Oswald"/>
                <a:ea typeface="Oswald"/>
                <a:cs typeface="Oswald"/>
                <a:sym typeface="Oswald"/>
              </a:rPr>
              <a:t>AUDIO STREAM</a:t>
            </a:r>
          </a:p>
        </p:txBody>
      </p:sp>
      <p:sp>
        <p:nvSpPr>
          <p:cNvPr id="416" name="Shape 416"/>
          <p:cNvSpPr txBox="1"/>
          <p:nvPr/>
        </p:nvSpPr>
        <p:spPr>
          <a:xfrm>
            <a:off x="5866550" y="3185887"/>
            <a:ext cx="1683600" cy="401399"/>
          </a:xfrm>
          <a:prstGeom prst="rect">
            <a:avLst/>
          </a:prstGeom>
          <a:noFill/>
          <a:ln>
            <a:noFill/>
          </a:ln>
        </p:spPr>
        <p:txBody>
          <a:bodyPr anchorCtr="0" anchor="t" bIns="91425" lIns="91425" rIns="91425" tIns="91425">
            <a:noAutofit/>
          </a:bodyPr>
          <a:lstStyle/>
          <a:p>
            <a:pPr lvl="0" rtl="0" algn="ctr">
              <a:spcBef>
                <a:spcPts val="0"/>
              </a:spcBef>
              <a:buNone/>
            </a:pPr>
            <a:r>
              <a:rPr lang="en-GB">
                <a:solidFill>
                  <a:schemeClr val="dk2"/>
                </a:solidFill>
                <a:latin typeface="Oswald"/>
                <a:ea typeface="Oswald"/>
                <a:cs typeface="Oswald"/>
                <a:sym typeface="Oswald"/>
              </a:rPr>
              <a:t>VIDEO STREAM</a:t>
            </a:r>
          </a:p>
        </p:txBody>
      </p:sp>
      <p:sp>
        <p:nvSpPr>
          <p:cNvPr id="417" name="Shape 417"/>
          <p:cNvSpPr txBox="1"/>
          <p:nvPr/>
        </p:nvSpPr>
        <p:spPr>
          <a:xfrm>
            <a:off x="2169600" y="1297337"/>
            <a:ext cx="1683600" cy="401399"/>
          </a:xfrm>
          <a:prstGeom prst="rect">
            <a:avLst/>
          </a:prstGeom>
          <a:noFill/>
          <a:ln>
            <a:noFill/>
          </a:ln>
        </p:spPr>
        <p:txBody>
          <a:bodyPr anchorCtr="0" anchor="t" bIns="91425" lIns="91425" rIns="91425" tIns="91425">
            <a:noAutofit/>
          </a:bodyPr>
          <a:lstStyle/>
          <a:p>
            <a:pPr lvl="0" rtl="0" algn="ctr">
              <a:spcBef>
                <a:spcPts val="0"/>
              </a:spcBef>
              <a:buNone/>
            </a:pPr>
            <a:r>
              <a:rPr b="1" lang="en-GB">
                <a:solidFill>
                  <a:schemeClr val="dk2"/>
                </a:solidFill>
                <a:latin typeface="Oswald"/>
                <a:ea typeface="Oswald"/>
                <a:cs typeface="Oswald"/>
                <a:sym typeface="Oswald"/>
              </a:rPr>
              <a:t>50 VALUES</a:t>
            </a:r>
          </a:p>
        </p:txBody>
      </p:sp>
      <p:pic>
        <p:nvPicPr>
          <p:cNvPr id="418" name="Shape 418"/>
          <p:cNvPicPr preferRelativeResize="0"/>
          <p:nvPr/>
        </p:nvPicPr>
        <p:blipFill>
          <a:blip r:embed="rId3">
            <a:alphaModFix/>
          </a:blip>
          <a:stretch>
            <a:fillRect/>
          </a:stretch>
        </p:blipFill>
        <p:spPr>
          <a:xfrm rot="10800000">
            <a:off x="697649" y="1623437"/>
            <a:ext cx="4627500" cy="448550"/>
          </a:xfrm>
          <a:prstGeom prst="rect">
            <a:avLst/>
          </a:prstGeom>
          <a:noFill/>
          <a:ln>
            <a:noFill/>
          </a:ln>
        </p:spPr>
      </p:pic>
      <p:pic>
        <p:nvPicPr>
          <p:cNvPr id="419" name="Shape 419"/>
          <p:cNvPicPr preferRelativeResize="0"/>
          <p:nvPr/>
        </p:nvPicPr>
        <p:blipFill>
          <a:blip r:embed="rId3">
            <a:alphaModFix/>
          </a:blip>
          <a:stretch>
            <a:fillRect/>
          </a:stretch>
        </p:blipFill>
        <p:spPr>
          <a:xfrm rot="10800000">
            <a:off x="5392550" y="1623437"/>
            <a:ext cx="2631599" cy="448550"/>
          </a:xfrm>
          <a:prstGeom prst="rect">
            <a:avLst/>
          </a:prstGeom>
          <a:noFill/>
          <a:ln>
            <a:noFill/>
          </a:ln>
        </p:spPr>
      </p:pic>
      <p:sp>
        <p:nvSpPr>
          <p:cNvPr id="420" name="Shape 420"/>
          <p:cNvSpPr txBox="1"/>
          <p:nvPr/>
        </p:nvSpPr>
        <p:spPr>
          <a:xfrm>
            <a:off x="5866550" y="1348412"/>
            <a:ext cx="1683600" cy="401399"/>
          </a:xfrm>
          <a:prstGeom prst="rect">
            <a:avLst/>
          </a:prstGeom>
          <a:noFill/>
          <a:ln>
            <a:noFill/>
          </a:ln>
        </p:spPr>
        <p:txBody>
          <a:bodyPr anchorCtr="0" anchor="t" bIns="91425" lIns="91425" rIns="91425" tIns="91425">
            <a:noAutofit/>
          </a:bodyPr>
          <a:lstStyle/>
          <a:p>
            <a:pPr lvl="0" rtl="0" algn="ctr">
              <a:spcBef>
                <a:spcPts val="0"/>
              </a:spcBef>
              <a:buNone/>
            </a:pPr>
            <a:r>
              <a:rPr b="1" lang="en-GB">
                <a:solidFill>
                  <a:schemeClr val="dk2"/>
                </a:solidFill>
                <a:latin typeface="Oswald"/>
                <a:ea typeface="Oswald"/>
                <a:cs typeface="Oswald"/>
                <a:sym typeface="Oswald"/>
              </a:rPr>
              <a:t>29 VALUES</a:t>
            </a:r>
          </a:p>
        </p:txBody>
      </p:sp>
      <p:sp>
        <p:nvSpPr>
          <p:cNvPr id="421" name="Shape 421"/>
          <p:cNvSpPr txBox="1"/>
          <p:nvPr/>
        </p:nvSpPr>
        <p:spPr>
          <a:xfrm>
            <a:off x="3767850" y="3815287"/>
            <a:ext cx="1683600" cy="401399"/>
          </a:xfrm>
          <a:prstGeom prst="rect">
            <a:avLst/>
          </a:prstGeom>
          <a:noFill/>
          <a:ln>
            <a:noFill/>
          </a:ln>
        </p:spPr>
        <p:txBody>
          <a:bodyPr anchorCtr="0" anchor="t" bIns="91425" lIns="91425" rIns="91425" tIns="91425">
            <a:noAutofit/>
          </a:bodyPr>
          <a:lstStyle/>
          <a:p>
            <a:pPr lvl="0" rtl="0" algn="ctr">
              <a:spcBef>
                <a:spcPts val="0"/>
              </a:spcBef>
              <a:buNone/>
            </a:pPr>
            <a:r>
              <a:rPr b="1" lang="en-GB" sz="2400">
                <a:solidFill>
                  <a:schemeClr val="dk2"/>
                </a:solidFill>
                <a:latin typeface="Oswald"/>
                <a:ea typeface="Oswald"/>
                <a:cs typeface="Oswald"/>
                <a:sym typeface="Oswald"/>
              </a:rPr>
              <a:t>WEIGHT</a:t>
            </a:r>
          </a:p>
          <a:p>
            <a:pPr lvl="0" rtl="0" algn="ctr">
              <a:spcBef>
                <a:spcPts val="0"/>
              </a:spcBef>
              <a:buNone/>
            </a:pPr>
            <a:r>
              <a:rPr lang="en-GB" sz="2400">
                <a:solidFill>
                  <a:schemeClr val="dk2"/>
                </a:solidFill>
                <a:latin typeface="Oswald"/>
                <a:ea typeface="Oswald"/>
                <a:cs typeface="Oswald"/>
                <a:sym typeface="Oswald"/>
              </a:rPr>
              <a:t>[1,1]</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5" name="Shape 425"/>
        <p:cNvGrpSpPr/>
        <p:nvPr/>
      </p:nvGrpSpPr>
      <p:grpSpPr>
        <a:xfrm>
          <a:off x="0" y="0"/>
          <a:ext cx="0" cy="0"/>
          <a:chOff x="0" y="0"/>
          <a:chExt cx="0" cy="0"/>
        </a:xfrm>
      </p:grpSpPr>
      <p:sp>
        <p:nvSpPr>
          <p:cNvPr id="426" name="Shape 426"/>
          <p:cNvSpPr txBox="1"/>
          <p:nvPr>
            <p:ph type="title"/>
          </p:nvPr>
        </p:nvSpPr>
        <p:spPr>
          <a:xfrm>
            <a:off x="645900" y="1887300"/>
            <a:ext cx="7852199" cy="1368899"/>
          </a:xfrm>
          <a:prstGeom prst="rect">
            <a:avLst/>
          </a:prstGeom>
        </p:spPr>
        <p:txBody>
          <a:bodyPr anchorCtr="0" anchor="ctr" bIns="91425" lIns="91425" rIns="91425" tIns="91425">
            <a:noAutofit/>
          </a:bodyPr>
          <a:lstStyle/>
          <a:p>
            <a:pPr lvl="0" rtl="0">
              <a:spcBef>
                <a:spcPts val="0"/>
              </a:spcBef>
              <a:buNone/>
            </a:pPr>
            <a:r>
              <a:rPr lang="en-GB" sz="4800"/>
              <a:t>HYPOTHESIS</a:t>
            </a:r>
            <a:br>
              <a:rPr b="1" lang="en-GB" sz="1800">
                <a:solidFill>
                  <a:schemeClr val="accent3"/>
                </a:solidFill>
                <a:latin typeface="Average"/>
                <a:ea typeface="Average"/>
                <a:cs typeface="Average"/>
                <a:sym typeface="Average"/>
              </a:rPr>
            </a:br>
            <a:r>
              <a:rPr lang="en-GB" sz="2400">
                <a:solidFill>
                  <a:schemeClr val="accent3"/>
                </a:solidFill>
              </a:rPr>
              <a:t>The recognition performance in low SNR conditions will improve once the visual component is added</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0" name="Shape 430"/>
        <p:cNvGrpSpPr/>
        <p:nvPr/>
      </p:nvGrpSpPr>
      <p:grpSpPr>
        <a:xfrm>
          <a:off x="0" y="0"/>
          <a:ext cx="0" cy="0"/>
          <a:chOff x="0" y="0"/>
          <a:chExt cx="0" cy="0"/>
        </a:xfrm>
      </p:grpSpPr>
      <p:sp>
        <p:nvSpPr>
          <p:cNvPr id="431" name="Shape 431"/>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GB"/>
              <a:t>Final results</a:t>
            </a:r>
          </a:p>
        </p:txBody>
      </p:sp>
      <p:pic>
        <p:nvPicPr>
          <p:cNvPr id="432" name="Shape 432"/>
          <p:cNvPicPr preferRelativeResize="0"/>
          <p:nvPr/>
        </p:nvPicPr>
        <p:blipFill>
          <a:blip r:embed="rId3">
            <a:alphaModFix/>
          </a:blip>
          <a:stretch>
            <a:fillRect/>
          </a:stretch>
        </p:blipFill>
        <p:spPr>
          <a:xfrm>
            <a:off x="311700" y="1167250"/>
            <a:ext cx="5095325" cy="3687849"/>
          </a:xfrm>
          <a:prstGeom prst="rect">
            <a:avLst/>
          </a:prstGeom>
          <a:noFill/>
          <a:ln>
            <a:noFill/>
          </a:ln>
        </p:spPr>
      </p:pic>
      <p:sp>
        <p:nvSpPr>
          <p:cNvPr id="433" name="Shape 433"/>
          <p:cNvSpPr txBox="1"/>
          <p:nvPr>
            <p:ph idx="4294967295" type="body"/>
          </p:nvPr>
        </p:nvSpPr>
        <p:spPr>
          <a:xfrm>
            <a:off x="5557500" y="1167250"/>
            <a:ext cx="3274799" cy="3687900"/>
          </a:xfrm>
          <a:prstGeom prst="rect">
            <a:avLst/>
          </a:prstGeom>
        </p:spPr>
        <p:txBody>
          <a:bodyPr anchorCtr="0" anchor="t" bIns="91425" lIns="91425" rIns="91425" tIns="91425">
            <a:noAutofit/>
          </a:bodyPr>
          <a:lstStyle/>
          <a:p>
            <a:pPr indent="-228600" lvl="0" marL="457200" rtl="0">
              <a:spcBef>
                <a:spcPts val="0"/>
              </a:spcBef>
            </a:pPr>
            <a:r>
              <a:rPr b="1" lang="en-GB"/>
              <a:t>Visual speech recognition helps greatly when we introduce noise to the audio recordings</a:t>
            </a:r>
          </a:p>
          <a:p>
            <a:pPr indent="-342900" lvl="1" marL="914400" rtl="0">
              <a:spcBef>
                <a:spcPts val="0"/>
              </a:spcBef>
              <a:buSzPct val="100000"/>
            </a:pPr>
            <a:r>
              <a:rPr lang="en-GB" sz="1800"/>
              <a:t>SNR10 - increase of </a:t>
            </a:r>
            <a:r>
              <a:rPr b="1" lang="en-GB" sz="1800"/>
              <a:t>~38%</a:t>
            </a:r>
          </a:p>
          <a:p>
            <a:pPr indent="-342900" lvl="1" marL="914400" rtl="0">
              <a:spcBef>
                <a:spcPts val="0"/>
              </a:spcBef>
              <a:buSzPct val="100000"/>
            </a:pPr>
            <a:r>
              <a:rPr lang="en-GB" sz="1800"/>
              <a:t>SNR0 -  increase of </a:t>
            </a:r>
            <a:r>
              <a:rPr b="1" lang="en-GB" sz="1800"/>
              <a:t>~73%</a:t>
            </a:r>
          </a:p>
          <a:p>
            <a:pPr lvl="0" rtl="0">
              <a:spcBef>
                <a:spcPts val="0"/>
              </a:spcBef>
              <a:buNone/>
            </a:pPr>
            <a:r>
              <a:t/>
            </a:r>
            <a:endParaRPr b="1"/>
          </a:p>
          <a:p>
            <a:pPr lvl="0" rtl="0">
              <a:spcBef>
                <a:spcPts val="0"/>
              </a:spcBef>
              <a:buNone/>
            </a:pPr>
            <a:r>
              <a:t/>
            </a:r>
            <a:endParaRPr/>
          </a:p>
          <a:p>
            <a:pPr lvl="0" marR="0" rtl="0" algn="l">
              <a:lnSpc>
                <a:spcPct val="115000"/>
              </a:lnSpc>
              <a:spcBef>
                <a:spcPts val="0"/>
              </a:spcBef>
              <a:spcAft>
                <a:spcPts val="1600"/>
              </a:spcAft>
              <a:buNone/>
            </a:pPr>
            <a:r>
              <a:t/>
            </a:r>
            <a:endParaRPr/>
          </a:p>
        </p:txBody>
      </p:sp>
      <p:pic>
        <p:nvPicPr>
          <p:cNvPr id="434" name="Shape 434"/>
          <p:cNvPicPr preferRelativeResize="0"/>
          <p:nvPr/>
        </p:nvPicPr>
        <p:blipFill>
          <a:blip r:embed="rId4">
            <a:alphaModFix/>
          </a:blip>
          <a:stretch>
            <a:fillRect/>
          </a:stretch>
        </p:blipFill>
        <p:spPr>
          <a:xfrm>
            <a:off x="5863475" y="3774300"/>
            <a:ext cx="2737474" cy="1080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34"/>
                                        </p:tgtEl>
                                        <p:attrNameLst>
                                          <p:attrName>style.visibility</p:attrName>
                                        </p:attrNameLst>
                                      </p:cBhvr>
                                      <p:to>
                                        <p:strVal val="visible"/>
                                      </p:to>
                                    </p:set>
                                    <p:anim calcmode="lin" valueType="num">
                                      <p:cBhvr additive="base">
                                        <p:cTn dur="1000"/>
                                        <p:tgtEl>
                                          <p:spTgt spid="434"/>
                                        </p:tgtEl>
                                        <p:attrNameLst>
                                          <p:attrName>ppt_w</p:attrName>
                                        </p:attrNameLst>
                                      </p:cBhvr>
                                      <p:tavLst>
                                        <p:tav fmla="" tm="0">
                                          <p:val>
                                            <p:strVal val="0"/>
                                          </p:val>
                                        </p:tav>
                                        <p:tav fmla="" tm="100000">
                                          <p:val>
                                            <p:strVal val="#ppt_w"/>
                                          </p:val>
                                        </p:tav>
                                      </p:tavLst>
                                    </p:anim>
                                    <p:anim calcmode="lin" valueType="num">
                                      <p:cBhvr additive="base">
                                        <p:cTn dur="1000"/>
                                        <p:tgtEl>
                                          <p:spTgt spid="43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8" name="Shape 438"/>
        <p:cNvGrpSpPr/>
        <p:nvPr/>
      </p:nvGrpSpPr>
      <p:grpSpPr>
        <a:xfrm>
          <a:off x="0" y="0"/>
          <a:ext cx="0" cy="0"/>
          <a:chOff x="0" y="0"/>
          <a:chExt cx="0" cy="0"/>
        </a:xfrm>
      </p:grpSpPr>
      <p:sp>
        <p:nvSpPr>
          <p:cNvPr id="439" name="Shape 439"/>
          <p:cNvSpPr txBox="1"/>
          <p:nvPr>
            <p:ph type="title"/>
          </p:nvPr>
        </p:nvSpPr>
        <p:spPr>
          <a:xfrm>
            <a:off x="671250" y="2141250"/>
            <a:ext cx="7852199" cy="861000"/>
          </a:xfrm>
          <a:prstGeom prst="rect">
            <a:avLst/>
          </a:prstGeom>
        </p:spPr>
        <p:txBody>
          <a:bodyPr anchorCtr="0" anchor="ctr" bIns="91425" lIns="91425" rIns="91425" tIns="91425">
            <a:noAutofit/>
          </a:bodyPr>
          <a:lstStyle/>
          <a:p>
            <a:pPr lvl="0">
              <a:spcBef>
                <a:spcPts val="0"/>
              </a:spcBef>
              <a:buNone/>
            </a:pPr>
            <a:r>
              <a:rPr lang="en-GB"/>
              <a:t>QUESTIONS?</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 name="Shape 76"/>
        <p:cNvGrpSpPr/>
        <p:nvPr/>
      </p:nvGrpSpPr>
      <p:grpSpPr>
        <a:xfrm>
          <a:off x="0" y="0"/>
          <a:ext cx="0" cy="0"/>
          <a:chOff x="0" y="0"/>
          <a:chExt cx="0" cy="0"/>
        </a:xfrm>
      </p:grpSpPr>
      <p:sp>
        <p:nvSpPr>
          <p:cNvPr id="77" name="Shape 77"/>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GB"/>
              <a:t>Popular Visual Extraction Approaches</a:t>
            </a:r>
          </a:p>
        </p:txBody>
      </p:sp>
      <p:sp>
        <p:nvSpPr>
          <p:cNvPr id="78" name="Shape 78"/>
          <p:cNvSpPr txBox="1"/>
          <p:nvPr>
            <p:ph idx="1" type="body"/>
          </p:nvPr>
        </p:nvSpPr>
        <p:spPr>
          <a:xfrm>
            <a:off x="311700" y="1386775"/>
            <a:ext cx="8520599" cy="3416400"/>
          </a:xfrm>
          <a:prstGeom prst="rect">
            <a:avLst/>
          </a:prstGeom>
        </p:spPr>
        <p:txBody>
          <a:bodyPr anchorCtr="0" anchor="t" bIns="91425" lIns="91425" rIns="91425" tIns="91425">
            <a:noAutofit/>
          </a:bodyPr>
          <a:lstStyle/>
          <a:p>
            <a:pPr indent="-381000" lvl="0" marL="457200" rtl="0">
              <a:spcBef>
                <a:spcPts val="0"/>
              </a:spcBef>
              <a:buSzPct val="100000"/>
            </a:pPr>
            <a:r>
              <a:rPr lang="en-GB" sz="2400"/>
              <a:t>Well defined acoustic feature extraction: MFCC/LPC</a:t>
            </a:r>
          </a:p>
          <a:p>
            <a:pPr indent="-381000" lvl="0" marL="457200" rtl="0">
              <a:spcBef>
                <a:spcPts val="0"/>
              </a:spcBef>
              <a:buSzPct val="100000"/>
            </a:pPr>
            <a:r>
              <a:rPr lang="en-GB" sz="2400"/>
              <a:t>Many ways to extract visual features - no industry standard</a:t>
            </a:r>
          </a:p>
          <a:p>
            <a:pPr indent="-381000" lvl="0" marL="457200" rtl="0">
              <a:spcBef>
                <a:spcPts val="0"/>
              </a:spcBef>
              <a:buSzPct val="100000"/>
            </a:pPr>
            <a:r>
              <a:rPr lang="en-GB" sz="2400"/>
              <a:t>Common approach:</a:t>
            </a:r>
          </a:p>
          <a:p>
            <a:pPr indent="-342900" lvl="1" marL="914400" rtl="0">
              <a:spcBef>
                <a:spcPts val="0"/>
              </a:spcBef>
              <a:buSzPct val="100000"/>
            </a:pPr>
            <a:r>
              <a:rPr lang="en-GB" sz="1800"/>
              <a:t>Estimate lip geometry</a:t>
            </a:r>
          </a:p>
          <a:p>
            <a:pPr indent="-342900" lvl="1" marL="914400" rtl="0">
              <a:spcBef>
                <a:spcPts val="0"/>
              </a:spcBef>
              <a:buSzPct val="100000"/>
            </a:pPr>
            <a:r>
              <a:rPr lang="en-GB" sz="1800"/>
              <a:t>Mouth motion estimation based on optical flow</a:t>
            </a:r>
          </a:p>
          <a:p>
            <a:pPr indent="-342900" lvl="1" marL="914400" rtl="0">
              <a:spcBef>
                <a:spcPts val="0"/>
              </a:spcBef>
              <a:buSzPct val="100000"/>
            </a:pPr>
            <a:r>
              <a:rPr lang="en-GB" sz="1800"/>
              <a:t>Intensity based features</a:t>
            </a:r>
          </a:p>
          <a:p>
            <a:pPr indent="-342900" lvl="1" marL="914400" rtl="0">
              <a:spcBef>
                <a:spcPts val="0"/>
              </a:spcBef>
              <a:buSzPct val="100000"/>
            </a:pPr>
            <a:r>
              <a:rPr lang="en-GB" sz="1800"/>
              <a:t>Active shape model</a:t>
            </a:r>
          </a:p>
          <a:p>
            <a:pPr lvl="0" marR="0" rtl="0" algn="l">
              <a:lnSpc>
                <a:spcPct val="115000"/>
              </a:lnSpc>
              <a:spcBef>
                <a:spcPts val="0"/>
              </a:spcBef>
              <a:spcAft>
                <a:spcPts val="1600"/>
              </a:spcAft>
              <a:buNone/>
            </a:pPr>
            <a:r>
              <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 name="Shape 82"/>
        <p:cNvGrpSpPr/>
        <p:nvPr/>
      </p:nvGrpSpPr>
      <p:grpSpPr>
        <a:xfrm>
          <a:off x="0" y="0"/>
          <a:ext cx="0" cy="0"/>
          <a:chOff x="0" y="0"/>
          <a:chExt cx="0" cy="0"/>
        </a:xfrm>
      </p:grpSpPr>
      <p:sp>
        <p:nvSpPr>
          <p:cNvPr id="83" name="Shape 83"/>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GB"/>
              <a:t>Our approach</a:t>
            </a:r>
          </a:p>
        </p:txBody>
      </p:sp>
      <p:pic>
        <p:nvPicPr>
          <p:cNvPr id="84" name="Shape 84"/>
          <p:cNvPicPr preferRelativeResize="0"/>
          <p:nvPr/>
        </p:nvPicPr>
        <p:blipFill>
          <a:blip r:embed="rId3">
            <a:alphaModFix/>
          </a:blip>
          <a:stretch>
            <a:fillRect/>
          </a:stretch>
        </p:blipFill>
        <p:spPr>
          <a:xfrm>
            <a:off x="692450" y="1219650"/>
            <a:ext cx="3662000" cy="1578325"/>
          </a:xfrm>
          <a:prstGeom prst="rect">
            <a:avLst/>
          </a:prstGeom>
          <a:noFill/>
          <a:ln>
            <a:noFill/>
          </a:ln>
        </p:spPr>
      </p:pic>
      <p:pic>
        <p:nvPicPr>
          <p:cNvPr id="85" name="Shape 85"/>
          <p:cNvPicPr preferRelativeResize="0"/>
          <p:nvPr/>
        </p:nvPicPr>
        <p:blipFill>
          <a:blip r:embed="rId4">
            <a:alphaModFix/>
          </a:blip>
          <a:stretch>
            <a:fillRect/>
          </a:stretch>
        </p:blipFill>
        <p:spPr>
          <a:xfrm>
            <a:off x="692450" y="3153575"/>
            <a:ext cx="3662000" cy="1578325"/>
          </a:xfrm>
          <a:prstGeom prst="rect">
            <a:avLst/>
          </a:prstGeom>
          <a:noFill/>
          <a:ln>
            <a:noFill/>
          </a:ln>
        </p:spPr>
      </p:pic>
      <p:sp>
        <p:nvSpPr>
          <p:cNvPr id="86" name="Shape 86"/>
          <p:cNvSpPr txBox="1"/>
          <p:nvPr>
            <p:ph idx="1" type="body"/>
          </p:nvPr>
        </p:nvSpPr>
        <p:spPr>
          <a:xfrm>
            <a:off x="4803000" y="1129850"/>
            <a:ext cx="4029299" cy="3669000"/>
          </a:xfrm>
          <a:prstGeom prst="rect">
            <a:avLst/>
          </a:prstGeom>
        </p:spPr>
        <p:txBody>
          <a:bodyPr anchorCtr="0" anchor="t" bIns="91425" lIns="91425" rIns="91425" tIns="91425">
            <a:noAutofit/>
          </a:bodyPr>
          <a:lstStyle/>
          <a:p>
            <a:pPr lvl="0" marR="0" rtl="0" algn="l">
              <a:lnSpc>
                <a:spcPct val="115000"/>
              </a:lnSpc>
              <a:spcBef>
                <a:spcPts val="0"/>
              </a:spcBef>
              <a:spcAft>
                <a:spcPts val="1600"/>
              </a:spcAft>
              <a:buNone/>
            </a:pPr>
            <a:r>
              <a:rPr b="1" lang="en-GB" sz="1600"/>
              <a:t>Marker tracking</a:t>
            </a:r>
          </a:p>
          <a:p>
            <a:pPr indent="-330200" lvl="0" marL="457200" marR="0" rtl="0" algn="l">
              <a:lnSpc>
                <a:spcPct val="115000"/>
              </a:lnSpc>
              <a:spcBef>
                <a:spcPts val="0"/>
              </a:spcBef>
              <a:spcAft>
                <a:spcPts val="1600"/>
              </a:spcAft>
              <a:buSzPct val="100000"/>
            </a:pPr>
            <a:r>
              <a:rPr lang="en-GB" sz="1600"/>
              <a:t>painted on green dots</a:t>
            </a:r>
          </a:p>
          <a:p>
            <a:pPr indent="-330200" lvl="0" marL="457200" marR="0" rtl="0" algn="l">
              <a:lnSpc>
                <a:spcPct val="115000"/>
              </a:lnSpc>
              <a:spcBef>
                <a:spcPts val="0"/>
              </a:spcBef>
              <a:spcAft>
                <a:spcPts val="1600"/>
              </a:spcAft>
              <a:buSzPct val="100000"/>
            </a:pPr>
            <a:r>
              <a:rPr lang="en-GB" sz="1600"/>
              <a:t>lip mask extraction</a:t>
            </a:r>
          </a:p>
          <a:p>
            <a:pPr lvl="0" marR="0" rtl="0" algn="l">
              <a:lnSpc>
                <a:spcPct val="115000"/>
              </a:lnSpc>
              <a:spcBef>
                <a:spcPts val="0"/>
              </a:spcBef>
              <a:spcAft>
                <a:spcPts val="1600"/>
              </a:spcAft>
              <a:buNone/>
            </a:pPr>
            <a:r>
              <a:rPr b="1" lang="en-GB" sz="1600"/>
              <a:t>Features</a:t>
            </a:r>
          </a:p>
          <a:p>
            <a:pPr indent="-330200" lvl="0" marL="457200" marR="0" rtl="0" algn="l">
              <a:lnSpc>
                <a:spcPct val="115000"/>
              </a:lnSpc>
              <a:spcBef>
                <a:spcPts val="0"/>
              </a:spcBef>
              <a:spcAft>
                <a:spcPts val="1600"/>
              </a:spcAft>
              <a:buClr>
                <a:schemeClr val="accent3"/>
              </a:buClr>
              <a:buSzPct val="100000"/>
              <a:buFont typeface="Average"/>
            </a:pPr>
            <a:r>
              <a:rPr lang="en-GB" sz="1600"/>
              <a:t>Width and height of mouth</a:t>
            </a:r>
          </a:p>
          <a:p>
            <a:pPr indent="-330200" lvl="0" marL="457200" rtl="0">
              <a:spcBef>
                <a:spcPts val="0"/>
              </a:spcBef>
              <a:buSzPct val="100000"/>
            </a:pPr>
            <a:r>
              <a:rPr lang="en-GB" sz="1600"/>
              <a:t>Marker distances to center of mouth</a:t>
            </a:r>
          </a:p>
          <a:p>
            <a:pPr indent="-330200" lvl="0" marL="457200" rtl="0">
              <a:spcBef>
                <a:spcPts val="0"/>
              </a:spcBef>
              <a:buSzPct val="100000"/>
            </a:pPr>
            <a:r>
              <a:rPr lang="en-GB" sz="1600"/>
              <a:t>Inner mouth area (teeth, dark areas)</a:t>
            </a:r>
          </a:p>
          <a:p>
            <a:pPr indent="-330200" lvl="0" marL="457200" rtl="0">
              <a:spcBef>
                <a:spcPts val="0"/>
              </a:spcBef>
              <a:buSzPct val="100000"/>
            </a:pPr>
            <a:r>
              <a:rPr lang="en-GB" sz="1600"/>
              <a:t>Low frequency representation of mouth image using DCT</a:t>
            </a:r>
          </a:p>
        </p:txBody>
      </p:sp>
      <p:sp>
        <p:nvSpPr>
          <p:cNvPr id="87" name="Shape 87"/>
          <p:cNvSpPr txBox="1"/>
          <p:nvPr/>
        </p:nvSpPr>
        <p:spPr>
          <a:xfrm>
            <a:off x="692450" y="2797975"/>
            <a:ext cx="3662100" cy="572699"/>
          </a:xfrm>
          <a:prstGeom prst="rect">
            <a:avLst/>
          </a:prstGeom>
          <a:noFill/>
          <a:ln>
            <a:noFill/>
          </a:ln>
        </p:spPr>
        <p:txBody>
          <a:bodyPr anchorCtr="0" anchor="t" bIns="91425" lIns="91425" rIns="91425" tIns="91425">
            <a:noAutofit/>
          </a:bodyPr>
          <a:lstStyle/>
          <a:p>
            <a:pPr lvl="0" rtl="0" algn="ctr">
              <a:spcBef>
                <a:spcPts val="0"/>
              </a:spcBef>
              <a:buNone/>
            </a:pPr>
            <a:r>
              <a:rPr lang="en-GB">
                <a:solidFill>
                  <a:schemeClr val="dk2"/>
                </a:solidFill>
                <a:latin typeface="Oswald"/>
                <a:ea typeface="Oswald"/>
                <a:cs typeface="Oswald"/>
                <a:sym typeface="Oswald"/>
              </a:rPr>
              <a:t>HOLLYWOOD-LEVEL MARKER TRACKING</a:t>
            </a:r>
          </a:p>
        </p:txBody>
      </p:sp>
      <p:sp>
        <p:nvSpPr>
          <p:cNvPr id="88" name="Shape 88"/>
          <p:cNvSpPr txBox="1"/>
          <p:nvPr/>
        </p:nvSpPr>
        <p:spPr>
          <a:xfrm>
            <a:off x="692450" y="4694575"/>
            <a:ext cx="3662100" cy="572699"/>
          </a:xfrm>
          <a:prstGeom prst="rect">
            <a:avLst/>
          </a:prstGeom>
          <a:noFill/>
          <a:ln>
            <a:noFill/>
          </a:ln>
        </p:spPr>
        <p:txBody>
          <a:bodyPr anchorCtr="0" anchor="t" bIns="91425" lIns="91425" rIns="91425" tIns="91425">
            <a:noAutofit/>
          </a:bodyPr>
          <a:lstStyle/>
          <a:p>
            <a:pPr lvl="0" rtl="0" algn="ctr">
              <a:spcBef>
                <a:spcPts val="0"/>
              </a:spcBef>
              <a:buNone/>
            </a:pPr>
            <a:r>
              <a:rPr lang="en-GB">
                <a:solidFill>
                  <a:schemeClr val="dk2"/>
                </a:solidFill>
                <a:latin typeface="Oswald"/>
                <a:ea typeface="Oswald"/>
                <a:cs typeface="Oswald"/>
                <a:sym typeface="Oswald"/>
              </a:rPr>
              <a:t>UNDERGRADUATE-LEVEL MARKER TRACKING</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 name="Shape 92"/>
        <p:cNvGrpSpPr/>
        <p:nvPr/>
      </p:nvGrpSpPr>
      <p:grpSpPr>
        <a:xfrm>
          <a:off x="0" y="0"/>
          <a:ext cx="0" cy="0"/>
          <a:chOff x="0" y="0"/>
          <a:chExt cx="0" cy="0"/>
        </a:xfrm>
      </p:grpSpPr>
      <p:sp>
        <p:nvSpPr>
          <p:cNvPr id="93" name="Shape 93"/>
          <p:cNvSpPr txBox="1"/>
          <p:nvPr>
            <p:ph idx="4294967295"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GB"/>
              <a:t>Why green?</a:t>
            </a:r>
          </a:p>
        </p:txBody>
      </p:sp>
      <p:pic>
        <p:nvPicPr>
          <p:cNvPr id="94" name="Shape 94"/>
          <p:cNvPicPr preferRelativeResize="0"/>
          <p:nvPr/>
        </p:nvPicPr>
        <p:blipFill>
          <a:blip r:embed="rId3">
            <a:alphaModFix/>
          </a:blip>
          <a:stretch>
            <a:fillRect/>
          </a:stretch>
        </p:blipFill>
        <p:spPr>
          <a:xfrm>
            <a:off x="5206962" y="3098550"/>
            <a:ext cx="2401675" cy="1561098"/>
          </a:xfrm>
          <a:prstGeom prst="rect">
            <a:avLst/>
          </a:prstGeom>
          <a:noFill/>
          <a:ln>
            <a:noFill/>
          </a:ln>
        </p:spPr>
      </p:pic>
      <p:pic>
        <p:nvPicPr>
          <p:cNvPr id="95" name="Shape 95"/>
          <p:cNvPicPr preferRelativeResize="0"/>
          <p:nvPr/>
        </p:nvPicPr>
        <p:blipFill>
          <a:blip r:embed="rId4">
            <a:alphaModFix/>
          </a:blip>
          <a:stretch>
            <a:fillRect/>
          </a:stretch>
        </p:blipFill>
        <p:spPr>
          <a:xfrm>
            <a:off x="311700" y="2981550"/>
            <a:ext cx="2886350" cy="1323575"/>
          </a:xfrm>
          <a:prstGeom prst="rect">
            <a:avLst/>
          </a:prstGeom>
          <a:noFill/>
          <a:ln>
            <a:noFill/>
          </a:ln>
        </p:spPr>
      </p:pic>
      <p:pic>
        <p:nvPicPr>
          <p:cNvPr id="96" name="Shape 96"/>
          <p:cNvPicPr preferRelativeResize="0"/>
          <p:nvPr/>
        </p:nvPicPr>
        <p:blipFill>
          <a:blip r:embed="rId5">
            <a:alphaModFix/>
          </a:blip>
          <a:stretch>
            <a:fillRect/>
          </a:stretch>
        </p:blipFill>
        <p:spPr>
          <a:xfrm>
            <a:off x="311700" y="1513425"/>
            <a:ext cx="2886349" cy="1462025"/>
          </a:xfrm>
          <a:prstGeom prst="rect">
            <a:avLst/>
          </a:prstGeom>
          <a:noFill/>
          <a:ln>
            <a:noFill/>
          </a:ln>
        </p:spPr>
      </p:pic>
      <p:pic>
        <p:nvPicPr>
          <p:cNvPr id="97" name="Shape 97"/>
          <p:cNvPicPr preferRelativeResize="0"/>
          <p:nvPr/>
        </p:nvPicPr>
        <p:blipFill>
          <a:blip r:embed="rId6">
            <a:alphaModFix/>
          </a:blip>
          <a:stretch>
            <a:fillRect/>
          </a:stretch>
        </p:blipFill>
        <p:spPr>
          <a:xfrm>
            <a:off x="3894270" y="1017725"/>
            <a:ext cx="2215806" cy="1323575"/>
          </a:xfrm>
          <a:prstGeom prst="rect">
            <a:avLst/>
          </a:prstGeom>
          <a:noFill/>
          <a:ln>
            <a:noFill/>
          </a:ln>
        </p:spPr>
      </p:pic>
      <p:pic>
        <p:nvPicPr>
          <p:cNvPr id="98" name="Shape 98"/>
          <p:cNvPicPr preferRelativeResize="0"/>
          <p:nvPr/>
        </p:nvPicPr>
        <p:blipFill>
          <a:blip r:embed="rId7">
            <a:alphaModFix/>
          </a:blip>
          <a:stretch>
            <a:fillRect/>
          </a:stretch>
        </p:blipFill>
        <p:spPr>
          <a:xfrm>
            <a:off x="6110075" y="1017725"/>
            <a:ext cx="2886349" cy="1323574"/>
          </a:xfrm>
          <a:prstGeom prst="rect">
            <a:avLst/>
          </a:prstGeom>
          <a:noFill/>
          <a:ln>
            <a:noFill/>
          </a:ln>
        </p:spPr>
      </p:pic>
      <p:sp>
        <p:nvSpPr>
          <p:cNvPr id="99" name="Shape 99"/>
          <p:cNvSpPr txBox="1"/>
          <p:nvPr/>
        </p:nvSpPr>
        <p:spPr>
          <a:xfrm>
            <a:off x="311700" y="4311225"/>
            <a:ext cx="2886300" cy="572699"/>
          </a:xfrm>
          <a:prstGeom prst="rect">
            <a:avLst/>
          </a:prstGeom>
          <a:noFill/>
          <a:ln>
            <a:noFill/>
          </a:ln>
        </p:spPr>
        <p:txBody>
          <a:bodyPr anchorCtr="0" anchor="t" bIns="91425" lIns="91425" rIns="91425" tIns="91425">
            <a:noAutofit/>
          </a:bodyPr>
          <a:lstStyle/>
          <a:p>
            <a:pPr lvl="0" rtl="0" algn="ctr">
              <a:spcBef>
                <a:spcPts val="0"/>
              </a:spcBef>
              <a:buNone/>
            </a:pPr>
            <a:r>
              <a:rPr lang="en-GB">
                <a:solidFill>
                  <a:schemeClr val="dk2"/>
                </a:solidFill>
                <a:latin typeface="Oswald"/>
                <a:ea typeface="Oswald"/>
                <a:cs typeface="Oswald"/>
                <a:sym typeface="Oswald"/>
              </a:rPr>
              <a:t>CREATIVE USE OF CHROMA KEYING</a:t>
            </a:r>
          </a:p>
          <a:p>
            <a:pPr lvl="0" rtl="0" algn="ctr">
              <a:spcBef>
                <a:spcPts val="0"/>
              </a:spcBef>
              <a:buNone/>
            </a:pPr>
            <a:r>
              <a:rPr lang="en-GB">
                <a:solidFill>
                  <a:schemeClr val="dk2"/>
                </a:solidFill>
                <a:latin typeface="Oswald"/>
                <a:ea typeface="Oswald"/>
                <a:cs typeface="Oswald"/>
                <a:sym typeface="Oswald"/>
              </a:rPr>
              <a:t>‘GREEN-SCREEN’</a:t>
            </a:r>
          </a:p>
        </p:txBody>
      </p:sp>
      <p:sp>
        <p:nvSpPr>
          <p:cNvPr id="100" name="Shape 100"/>
          <p:cNvSpPr txBox="1"/>
          <p:nvPr/>
        </p:nvSpPr>
        <p:spPr>
          <a:xfrm>
            <a:off x="3894275" y="2341300"/>
            <a:ext cx="5102100" cy="572699"/>
          </a:xfrm>
          <a:prstGeom prst="rect">
            <a:avLst/>
          </a:prstGeom>
          <a:noFill/>
          <a:ln>
            <a:noFill/>
          </a:ln>
        </p:spPr>
        <p:txBody>
          <a:bodyPr anchorCtr="0" anchor="t" bIns="91425" lIns="91425" rIns="91425" tIns="91425">
            <a:noAutofit/>
          </a:bodyPr>
          <a:lstStyle/>
          <a:p>
            <a:pPr lvl="0" rtl="0" algn="ctr">
              <a:spcBef>
                <a:spcPts val="0"/>
              </a:spcBef>
              <a:buNone/>
            </a:pPr>
            <a:r>
              <a:rPr lang="en-GB">
                <a:solidFill>
                  <a:schemeClr val="dk2"/>
                </a:solidFill>
                <a:latin typeface="Oswald"/>
                <a:ea typeface="Oswald"/>
                <a:cs typeface="Oswald"/>
                <a:sym typeface="Oswald"/>
              </a:rPr>
              <a:t>SKIN TONE ANALYSIS USING RGB PARADE</a:t>
            </a:r>
          </a:p>
        </p:txBody>
      </p:sp>
      <p:sp>
        <p:nvSpPr>
          <p:cNvPr id="101" name="Shape 101"/>
          <p:cNvSpPr txBox="1"/>
          <p:nvPr/>
        </p:nvSpPr>
        <p:spPr>
          <a:xfrm>
            <a:off x="3856762" y="4616875"/>
            <a:ext cx="5102100" cy="572699"/>
          </a:xfrm>
          <a:prstGeom prst="rect">
            <a:avLst/>
          </a:prstGeom>
          <a:noFill/>
          <a:ln>
            <a:noFill/>
          </a:ln>
        </p:spPr>
        <p:txBody>
          <a:bodyPr anchorCtr="0" anchor="t" bIns="91425" lIns="91425" rIns="91425" tIns="91425">
            <a:noAutofit/>
          </a:bodyPr>
          <a:lstStyle/>
          <a:p>
            <a:pPr lvl="0" rtl="0" algn="ctr">
              <a:spcBef>
                <a:spcPts val="0"/>
              </a:spcBef>
              <a:buNone/>
            </a:pPr>
            <a:r>
              <a:rPr lang="en-GB">
                <a:solidFill>
                  <a:schemeClr val="dk2"/>
                </a:solidFill>
                <a:latin typeface="Oswald"/>
                <a:ea typeface="Oswald"/>
                <a:cs typeface="Oswald"/>
                <a:sym typeface="Oswald"/>
              </a:rPr>
              <a:t>BAYER PATTERN USED IN CMOS SENSORS</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 name="Shape 105"/>
        <p:cNvGrpSpPr/>
        <p:nvPr/>
      </p:nvGrpSpPr>
      <p:grpSpPr>
        <a:xfrm>
          <a:off x="0" y="0"/>
          <a:ext cx="0" cy="0"/>
          <a:chOff x="0" y="0"/>
          <a:chExt cx="0" cy="0"/>
        </a:xfrm>
      </p:grpSpPr>
      <p:sp>
        <p:nvSpPr>
          <p:cNvPr id="106" name="Shape 106"/>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GB"/>
              <a:t>Data set - recording specs</a:t>
            </a:r>
          </a:p>
        </p:txBody>
      </p:sp>
      <p:pic>
        <p:nvPicPr>
          <p:cNvPr id="107" name="Shape 107"/>
          <p:cNvPicPr preferRelativeResize="0"/>
          <p:nvPr/>
        </p:nvPicPr>
        <p:blipFill>
          <a:blip r:embed="rId3">
            <a:alphaModFix/>
          </a:blip>
          <a:stretch>
            <a:fillRect/>
          </a:stretch>
        </p:blipFill>
        <p:spPr>
          <a:xfrm>
            <a:off x="2843500" y="2088724"/>
            <a:ext cx="2041425" cy="1531075"/>
          </a:xfrm>
          <a:prstGeom prst="rect">
            <a:avLst/>
          </a:prstGeom>
          <a:noFill/>
          <a:ln>
            <a:noFill/>
          </a:ln>
        </p:spPr>
      </p:pic>
      <p:pic>
        <p:nvPicPr>
          <p:cNvPr id="108" name="Shape 108"/>
          <p:cNvPicPr preferRelativeResize="0"/>
          <p:nvPr/>
        </p:nvPicPr>
        <p:blipFill>
          <a:blip r:embed="rId4">
            <a:alphaModFix/>
          </a:blip>
          <a:stretch>
            <a:fillRect/>
          </a:stretch>
        </p:blipFill>
        <p:spPr>
          <a:xfrm>
            <a:off x="452700" y="2088750"/>
            <a:ext cx="2041425" cy="1531017"/>
          </a:xfrm>
          <a:prstGeom prst="rect">
            <a:avLst/>
          </a:prstGeom>
          <a:noFill/>
          <a:ln>
            <a:noFill/>
          </a:ln>
        </p:spPr>
      </p:pic>
      <p:sp>
        <p:nvSpPr>
          <p:cNvPr id="109" name="Shape 109"/>
          <p:cNvSpPr txBox="1"/>
          <p:nvPr>
            <p:ph idx="4294967295" type="body"/>
          </p:nvPr>
        </p:nvSpPr>
        <p:spPr>
          <a:xfrm>
            <a:off x="5234300" y="1303050"/>
            <a:ext cx="3538199" cy="3564299"/>
          </a:xfrm>
          <a:prstGeom prst="rect">
            <a:avLst/>
          </a:prstGeom>
        </p:spPr>
        <p:txBody>
          <a:bodyPr anchorCtr="0" anchor="t" bIns="91425" lIns="91425" rIns="91425" tIns="91425">
            <a:noAutofit/>
          </a:bodyPr>
          <a:lstStyle/>
          <a:p>
            <a:pPr lvl="0" rtl="0">
              <a:spcBef>
                <a:spcPts val="0"/>
              </a:spcBef>
              <a:buNone/>
            </a:pPr>
            <a:r>
              <a:rPr b="1" lang="en-GB" sz="1600"/>
              <a:t>Resolution: 	</a:t>
            </a:r>
            <a:r>
              <a:rPr lang="en-GB" sz="1600"/>
              <a:t>640 x 480</a:t>
            </a:r>
          </a:p>
          <a:p>
            <a:pPr lvl="0" rtl="0">
              <a:spcBef>
                <a:spcPts val="0"/>
              </a:spcBef>
              <a:buNone/>
            </a:pPr>
            <a:r>
              <a:rPr b="1" lang="en-GB" sz="1600"/>
              <a:t>Framerate: 	</a:t>
            </a:r>
            <a:r>
              <a:rPr lang="en-GB" sz="1600"/>
              <a:t>25 fps</a:t>
            </a:r>
          </a:p>
          <a:p>
            <a:pPr lvl="0" rtl="0">
              <a:spcBef>
                <a:spcPts val="0"/>
              </a:spcBef>
              <a:buNone/>
            </a:pPr>
            <a:r>
              <a:rPr b="1" lang="en-GB" sz="1600"/>
              <a:t>Format:		</a:t>
            </a:r>
            <a:r>
              <a:rPr lang="en-GB" sz="1600"/>
              <a:t>.mp4 container</a:t>
            </a:r>
          </a:p>
          <a:p>
            <a:pPr indent="0" lvl="0" marL="1371600" rtl="0">
              <a:spcBef>
                <a:spcPts val="0"/>
              </a:spcBef>
              <a:buNone/>
            </a:pPr>
            <a:r>
              <a:rPr lang="en-GB" sz="1600"/>
              <a:t>h264 encoding</a:t>
            </a:r>
          </a:p>
          <a:p>
            <a:pPr indent="0" lvl="0" marL="0" rtl="0">
              <a:spcBef>
                <a:spcPts val="0"/>
              </a:spcBef>
              <a:buNone/>
            </a:pPr>
            <a:r>
              <a:rPr b="1" lang="en-GB" sz="1600"/>
              <a:t>Recorded on two different days</a:t>
            </a:r>
            <a:br>
              <a:rPr lang="en-GB" sz="1600"/>
            </a:br>
            <a:r>
              <a:rPr lang="en-GB" sz="1600"/>
              <a:t>-	white balance and lighting conditions mismatch</a:t>
            </a:r>
            <a:br>
              <a:rPr lang="en-GB" sz="1600"/>
            </a:br>
            <a:r>
              <a:rPr lang="en-GB" sz="1600"/>
              <a:t>-	slight differences in framing</a:t>
            </a:r>
          </a:p>
        </p:txBody>
      </p:sp>
      <p:sp>
        <p:nvSpPr>
          <p:cNvPr id="110" name="Shape 110"/>
          <p:cNvSpPr txBox="1"/>
          <p:nvPr/>
        </p:nvSpPr>
        <p:spPr>
          <a:xfrm>
            <a:off x="452700" y="3619800"/>
            <a:ext cx="2041499" cy="572699"/>
          </a:xfrm>
          <a:prstGeom prst="rect">
            <a:avLst/>
          </a:prstGeom>
          <a:noFill/>
          <a:ln>
            <a:noFill/>
          </a:ln>
        </p:spPr>
        <p:txBody>
          <a:bodyPr anchorCtr="0" anchor="t" bIns="91425" lIns="91425" rIns="91425" tIns="91425">
            <a:noAutofit/>
          </a:bodyPr>
          <a:lstStyle/>
          <a:p>
            <a:pPr lvl="0" rtl="0" algn="ctr">
              <a:spcBef>
                <a:spcPts val="0"/>
              </a:spcBef>
              <a:buNone/>
            </a:pPr>
            <a:r>
              <a:rPr lang="en-GB">
                <a:solidFill>
                  <a:schemeClr val="dk2"/>
                </a:solidFill>
                <a:latin typeface="Oswald"/>
                <a:ea typeface="Oswald"/>
                <a:cs typeface="Oswald"/>
                <a:sym typeface="Oswald"/>
              </a:rPr>
              <a:t>FRAME FROM TRAINING VIDEO</a:t>
            </a:r>
          </a:p>
        </p:txBody>
      </p:sp>
      <p:sp>
        <p:nvSpPr>
          <p:cNvPr id="111" name="Shape 111"/>
          <p:cNvSpPr txBox="1"/>
          <p:nvPr/>
        </p:nvSpPr>
        <p:spPr>
          <a:xfrm>
            <a:off x="2824599" y="3619800"/>
            <a:ext cx="2060400" cy="572699"/>
          </a:xfrm>
          <a:prstGeom prst="rect">
            <a:avLst/>
          </a:prstGeom>
          <a:noFill/>
          <a:ln>
            <a:noFill/>
          </a:ln>
        </p:spPr>
        <p:txBody>
          <a:bodyPr anchorCtr="0" anchor="t" bIns="91425" lIns="91425" rIns="91425" tIns="91425">
            <a:noAutofit/>
          </a:bodyPr>
          <a:lstStyle/>
          <a:p>
            <a:pPr lvl="0" rtl="0" algn="ctr">
              <a:spcBef>
                <a:spcPts val="0"/>
              </a:spcBef>
              <a:buNone/>
            </a:pPr>
            <a:r>
              <a:rPr lang="en-GB">
                <a:solidFill>
                  <a:schemeClr val="dk2"/>
                </a:solidFill>
                <a:latin typeface="Oswald"/>
                <a:ea typeface="Oswald"/>
                <a:cs typeface="Oswald"/>
                <a:sym typeface="Oswald"/>
              </a:rPr>
              <a:t>FRAME FROM TEST VIDEO</a:t>
            </a:r>
          </a:p>
        </p:txBody>
      </p:sp>
      <p:sp>
        <p:nvSpPr>
          <p:cNvPr id="112" name="Shape 112"/>
          <p:cNvSpPr txBox="1"/>
          <p:nvPr/>
        </p:nvSpPr>
        <p:spPr>
          <a:xfrm>
            <a:off x="452775" y="1705750"/>
            <a:ext cx="2041499" cy="572699"/>
          </a:xfrm>
          <a:prstGeom prst="rect">
            <a:avLst/>
          </a:prstGeom>
          <a:noFill/>
          <a:ln>
            <a:noFill/>
          </a:ln>
        </p:spPr>
        <p:txBody>
          <a:bodyPr anchorCtr="0" anchor="t" bIns="91425" lIns="91425" rIns="91425" tIns="91425">
            <a:noAutofit/>
          </a:bodyPr>
          <a:lstStyle/>
          <a:p>
            <a:pPr lvl="0" rtl="0" algn="ctr">
              <a:spcBef>
                <a:spcPts val="0"/>
              </a:spcBef>
              <a:buNone/>
            </a:pPr>
            <a:r>
              <a:rPr b="1" lang="en-GB">
                <a:solidFill>
                  <a:schemeClr val="dk2"/>
                </a:solidFill>
                <a:latin typeface="Oswald"/>
                <a:ea typeface="Oswald"/>
                <a:cs typeface="Oswald"/>
                <a:sym typeface="Oswald"/>
              </a:rPr>
              <a:t>20 VIDEOS</a:t>
            </a:r>
          </a:p>
        </p:txBody>
      </p:sp>
      <p:sp>
        <p:nvSpPr>
          <p:cNvPr id="113" name="Shape 113"/>
          <p:cNvSpPr txBox="1"/>
          <p:nvPr/>
        </p:nvSpPr>
        <p:spPr>
          <a:xfrm>
            <a:off x="2843525" y="1705750"/>
            <a:ext cx="2041499" cy="572699"/>
          </a:xfrm>
          <a:prstGeom prst="rect">
            <a:avLst/>
          </a:prstGeom>
          <a:noFill/>
          <a:ln>
            <a:noFill/>
          </a:ln>
        </p:spPr>
        <p:txBody>
          <a:bodyPr anchorCtr="0" anchor="t" bIns="91425" lIns="91425" rIns="91425" tIns="91425">
            <a:noAutofit/>
          </a:bodyPr>
          <a:lstStyle/>
          <a:p>
            <a:pPr lvl="0" rtl="0" algn="ctr">
              <a:spcBef>
                <a:spcPts val="0"/>
              </a:spcBef>
              <a:buNone/>
            </a:pPr>
            <a:r>
              <a:rPr b="1" lang="en-GB">
                <a:solidFill>
                  <a:schemeClr val="dk2"/>
                </a:solidFill>
                <a:latin typeface="Oswald"/>
                <a:ea typeface="Oswald"/>
                <a:cs typeface="Oswald"/>
                <a:sym typeface="Oswald"/>
              </a:rPr>
              <a:t>21 VIDEOS</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 name="Shape 117"/>
        <p:cNvGrpSpPr/>
        <p:nvPr/>
      </p:nvGrpSpPr>
      <p:grpSpPr>
        <a:xfrm>
          <a:off x="0" y="0"/>
          <a:ext cx="0" cy="0"/>
          <a:chOff x="0" y="0"/>
          <a:chExt cx="0" cy="0"/>
        </a:xfrm>
      </p:grpSpPr>
      <p:sp>
        <p:nvSpPr>
          <p:cNvPr id="118" name="Shape 118"/>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GB"/>
              <a:t>Data set issues - colour correction</a:t>
            </a:r>
          </a:p>
        </p:txBody>
      </p:sp>
      <p:pic>
        <p:nvPicPr>
          <p:cNvPr id="119" name="Shape 119"/>
          <p:cNvPicPr preferRelativeResize="0"/>
          <p:nvPr/>
        </p:nvPicPr>
        <p:blipFill>
          <a:blip r:embed="rId3">
            <a:alphaModFix/>
          </a:blip>
          <a:stretch>
            <a:fillRect/>
          </a:stretch>
        </p:blipFill>
        <p:spPr>
          <a:xfrm>
            <a:off x="5279725" y="1712968"/>
            <a:ext cx="2970800" cy="2228093"/>
          </a:xfrm>
          <a:prstGeom prst="rect">
            <a:avLst/>
          </a:prstGeom>
          <a:noFill/>
          <a:ln>
            <a:noFill/>
          </a:ln>
        </p:spPr>
      </p:pic>
      <p:pic>
        <p:nvPicPr>
          <p:cNvPr id="120" name="Shape 120"/>
          <p:cNvPicPr preferRelativeResize="0"/>
          <p:nvPr/>
        </p:nvPicPr>
        <p:blipFill>
          <a:blip r:embed="rId4">
            <a:alphaModFix/>
          </a:blip>
          <a:stretch>
            <a:fillRect/>
          </a:stretch>
        </p:blipFill>
        <p:spPr>
          <a:xfrm>
            <a:off x="1058975" y="1712975"/>
            <a:ext cx="2970800" cy="2228074"/>
          </a:xfrm>
          <a:prstGeom prst="rect">
            <a:avLst/>
          </a:prstGeom>
          <a:noFill/>
          <a:ln>
            <a:noFill/>
          </a:ln>
        </p:spPr>
      </p:pic>
      <p:pic>
        <p:nvPicPr>
          <p:cNvPr id="121" name="Shape 121"/>
          <p:cNvPicPr preferRelativeResize="0"/>
          <p:nvPr/>
        </p:nvPicPr>
        <p:blipFill>
          <a:blip r:embed="rId5">
            <a:alphaModFix/>
          </a:blip>
          <a:stretch>
            <a:fillRect/>
          </a:stretch>
        </p:blipFill>
        <p:spPr>
          <a:xfrm>
            <a:off x="5279762" y="1712975"/>
            <a:ext cx="2970774" cy="2228074"/>
          </a:xfrm>
          <a:prstGeom prst="rect">
            <a:avLst/>
          </a:prstGeom>
          <a:noFill/>
          <a:ln>
            <a:noFill/>
          </a:ln>
        </p:spPr>
      </p:pic>
      <p:sp>
        <p:nvSpPr>
          <p:cNvPr id="122" name="Shape 122"/>
          <p:cNvSpPr txBox="1"/>
          <p:nvPr/>
        </p:nvSpPr>
        <p:spPr>
          <a:xfrm>
            <a:off x="1059025" y="3941050"/>
            <a:ext cx="2970899" cy="572699"/>
          </a:xfrm>
          <a:prstGeom prst="rect">
            <a:avLst/>
          </a:prstGeom>
          <a:noFill/>
          <a:ln>
            <a:noFill/>
          </a:ln>
        </p:spPr>
        <p:txBody>
          <a:bodyPr anchorCtr="0" anchor="t" bIns="91425" lIns="91425" rIns="91425" tIns="91425">
            <a:noAutofit/>
          </a:bodyPr>
          <a:lstStyle/>
          <a:p>
            <a:pPr lvl="0" rtl="0" algn="ctr">
              <a:spcBef>
                <a:spcPts val="0"/>
              </a:spcBef>
              <a:buNone/>
            </a:pPr>
            <a:r>
              <a:rPr lang="en-GB">
                <a:solidFill>
                  <a:schemeClr val="dk2"/>
                </a:solidFill>
                <a:latin typeface="Oswald"/>
                <a:ea typeface="Oswald"/>
                <a:cs typeface="Oswald"/>
                <a:sym typeface="Oswald"/>
              </a:rPr>
              <a:t>FRAME FROM TRAINING VIDEO</a:t>
            </a:r>
          </a:p>
        </p:txBody>
      </p:sp>
      <p:sp>
        <p:nvSpPr>
          <p:cNvPr id="123" name="Shape 123"/>
          <p:cNvSpPr txBox="1"/>
          <p:nvPr/>
        </p:nvSpPr>
        <p:spPr>
          <a:xfrm>
            <a:off x="5279700" y="3941050"/>
            <a:ext cx="2970899" cy="572699"/>
          </a:xfrm>
          <a:prstGeom prst="rect">
            <a:avLst/>
          </a:prstGeom>
          <a:noFill/>
          <a:ln>
            <a:noFill/>
          </a:ln>
        </p:spPr>
        <p:txBody>
          <a:bodyPr anchorCtr="0" anchor="t" bIns="91425" lIns="91425" rIns="91425" tIns="91425">
            <a:noAutofit/>
          </a:bodyPr>
          <a:lstStyle/>
          <a:p>
            <a:pPr lvl="0" rtl="0" algn="ctr">
              <a:spcBef>
                <a:spcPts val="0"/>
              </a:spcBef>
              <a:buNone/>
            </a:pPr>
            <a:r>
              <a:rPr lang="en-GB">
                <a:solidFill>
                  <a:schemeClr val="dk2"/>
                </a:solidFill>
                <a:latin typeface="Oswald"/>
                <a:ea typeface="Oswald"/>
                <a:cs typeface="Oswald"/>
                <a:sym typeface="Oswald"/>
              </a:rPr>
              <a:t>FRAME FROM TEST VIDEO</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7" name="Shape 127"/>
        <p:cNvGrpSpPr/>
        <p:nvPr/>
      </p:nvGrpSpPr>
      <p:grpSpPr>
        <a:xfrm>
          <a:off x="0" y="0"/>
          <a:ext cx="0" cy="0"/>
          <a:chOff x="0" y="0"/>
          <a:chExt cx="0" cy="0"/>
        </a:xfrm>
      </p:grpSpPr>
      <p:sp>
        <p:nvSpPr>
          <p:cNvPr id="128" name="Shape 128"/>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GB"/>
              <a:t>Data set issues - difference in framing</a:t>
            </a:r>
          </a:p>
        </p:txBody>
      </p:sp>
      <p:pic>
        <p:nvPicPr>
          <p:cNvPr id="129" name="Shape 129"/>
          <p:cNvPicPr preferRelativeResize="0"/>
          <p:nvPr/>
        </p:nvPicPr>
        <p:blipFill rotWithShape="1">
          <a:blip r:embed="rId3">
            <a:alphaModFix/>
          </a:blip>
          <a:srcRect b="1806" l="0" r="0" t="0"/>
          <a:stretch/>
        </p:blipFill>
        <p:spPr>
          <a:xfrm>
            <a:off x="2368075" y="1268350"/>
            <a:ext cx="4407850" cy="3266825"/>
          </a:xfrm>
          <a:prstGeom prst="rect">
            <a:avLst/>
          </a:prstGeom>
          <a:noFill/>
          <a:ln>
            <a:noFill/>
          </a:ln>
        </p:spPr>
      </p:pic>
      <p:sp>
        <p:nvSpPr>
          <p:cNvPr id="130" name="Shape 130"/>
          <p:cNvSpPr txBox="1"/>
          <p:nvPr/>
        </p:nvSpPr>
        <p:spPr>
          <a:xfrm>
            <a:off x="2992500" y="4535175"/>
            <a:ext cx="2970899" cy="572699"/>
          </a:xfrm>
          <a:prstGeom prst="rect">
            <a:avLst/>
          </a:prstGeom>
          <a:noFill/>
          <a:ln>
            <a:noFill/>
          </a:ln>
        </p:spPr>
        <p:txBody>
          <a:bodyPr anchorCtr="0" anchor="t" bIns="91425" lIns="91425" rIns="91425" tIns="91425">
            <a:noAutofit/>
          </a:bodyPr>
          <a:lstStyle/>
          <a:p>
            <a:pPr lvl="0" rtl="0" algn="ctr">
              <a:spcBef>
                <a:spcPts val="0"/>
              </a:spcBef>
              <a:buNone/>
            </a:pPr>
            <a:r>
              <a:rPr lang="en-GB">
                <a:solidFill>
                  <a:schemeClr val="dk2"/>
                </a:solidFill>
                <a:latin typeface="Oswald"/>
                <a:ea typeface="Oswald"/>
                <a:cs typeface="Oswald"/>
                <a:sym typeface="Oswald"/>
              </a:rPr>
              <a:t>TRAINING AND TEST VIDEOS OVERLAYED</a:t>
            </a: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